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08788" cy="99409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Roboto Condensed" panose="02000000000000000000" pitchFamily="2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</p:embeddedFontLst>
  <p:defaultTextStyle>
    <a:defPPr>
      <a:defRPr lang="en-US"/>
    </a:defPPr>
    <a:lvl1pPr marL="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E4E"/>
    <a:srgbClr val="BF9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50" y="108"/>
      </p:cViewPr>
      <p:guideLst>
        <p:guide orient="horz" pos="71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6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0" indent="0" algn="ctr">
              <a:buNone/>
              <a:defRPr sz="1500"/>
            </a:lvl2pPr>
            <a:lvl3pPr marL="685760" indent="0" algn="ctr">
              <a:buNone/>
              <a:defRPr sz="1350"/>
            </a:lvl3pPr>
            <a:lvl4pPr marL="1028642" indent="0" algn="ctr">
              <a:buNone/>
              <a:defRPr sz="1200"/>
            </a:lvl4pPr>
            <a:lvl5pPr marL="1371522" indent="0" algn="ctr">
              <a:buNone/>
              <a:defRPr sz="1200"/>
            </a:lvl5pPr>
            <a:lvl6pPr marL="1714402" indent="0" algn="ctr">
              <a:buNone/>
              <a:defRPr sz="1200"/>
            </a:lvl6pPr>
            <a:lvl7pPr marL="2057282" indent="0" algn="ctr">
              <a:buNone/>
              <a:defRPr sz="1200"/>
            </a:lvl7pPr>
            <a:lvl8pPr marL="2400163" indent="0" algn="ctr">
              <a:buNone/>
              <a:defRPr sz="1200"/>
            </a:lvl8pPr>
            <a:lvl9pPr marL="274304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9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4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0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0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1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9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60" indent="0">
              <a:buNone/>
              <a:defRPr sz="1350" b="1"/>
            </a:lvl3pPr>
            <a:lvl4pPr marL="1028642" indent="0">
              <a:buNone/>
              <a:defRPr sz="1200" b="1"/>
            </a:lvl4pPr>
            <a:lvl5pPr marL="1371522" indent="0">
              <a:buNone/>
              <a:defRPr sz="1200" b="1"/>
            </a:lvl5pPr>
            <a:lvl6pPr marL="1714402" indent="0">
              <a:buNone/>
              <a:defRPr sz="1200" b="1"/>
            </a:lvl6pPr>
            <a:lvl7pPr marL="2057282" indent="0">
              <a:buNone/>
              <a:defRPr sz="1200" b="1"/>
            </a:lvl7pPr>
            <a:lvl8pPr marL="2400163" indent="0">
              <a:buNone/>
              <a:defRPr sz="1200" b="1"/>
            </a:lvl8pPr>
            <a:lvl9pPr marL="274304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60" indent="0">
              <a:buNone/>
              <a:defRPr sz="1350" b="1"/>
            </a:lvl3pPr>
            <a:lvl4pPr marL="1028642" indent="0">
              <a:buNone/>
              <a:defRPr sz="1200" b="1"/>
            </a:lvl4pPr>
            <a:lvl5pPr marL="1371522" indent="0">
              <a:buNone/>
              <a:defRPr sz="1200" b="1"/>
            </a:lvl5pPr>
            <a:lvl6pPr marL="1714402" indent="0">
              <a:buNone/>
              <a:defRPr sz="1200" b="1"/>
            </a:lvl6pPr>
            <a:lvl7pPr marL="2057282" indent="0">
              <a:buNone/>
              <a:defRPr sz="1200" b="1"/>
            </a:lvl7pPr>
            <a:lvl8pPr marL="2400163" indent="0">
              <a:buNone/>
              <a:defRPr sz="1200" b="1"/>
            </a:lvl8pPr>
            <a:lvl9pPr marL="274304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6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7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0" indent="0">
              <a:buNone/>
              <a:defRPr sz="1050"/>
            </a:lvl2pPr>
            <a:lvl3pPr marL="685760" indent="0">
              <a:buNone/>
              <a:defRPr sz="900"/>
            </a:lvl3pPr>
            <a:lvl4pPr marL="1028642" indent="0">
              <a:buNone/>
              <a:defRPr sz="750"/>
            </a:lvl4pPr>
            <a:lvl5pPr marL="1371522" indent="0">
              <a:buNone/>
              <a:defRPr sz="750"/>
            </a:lvl5pPr>
            <a:lvl6pPr marL="1714402" indent="0">
              <a:buNone/>
              <a:defRPr sz="750"/>
            </a:lvl6pPr>
            <a:lvl7pPr marL="2057282" indent="0">
              <a:buNone/>
              <a:defRPr sz="750"/>
            </a:lvl7pPr>
            <a:lvl8pPr marL="2400163" indent="0">
              <a:buNone/>
              <a:defRPr sz="750"/>
            </a:lvl8pPr>
            <a:lvl9pPr marL="2743044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4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0" indent="0">
              <a:buNone/>
              <a:defRPr sz="2100"/>
            </a:lvl2pPr>
            <a:lvl3pPr marL="685760" indent="0">
              <a:buNone/>
              <a:defRPr sz="1800"/>
            </a:lvl3pPr>
            <a:lvl4pPr marL="1028642" indent="0">
              <a:buNone/>
              <a:defRPr sz="1500"/>
            </a:lvl4pPr>
            <a:lvl5pPr marL="1371522" indent="0">
              <a:buNone/>
              <a:defRPr sz="1500"/>
            </a:lvl5pPr>
            <a:lvl6pPr marL="1714402" indent="0">
              <a:buNone/>
              <a:defRPr sz="1500"/>
            </a:lvl6pPr>
            <a:lvl7pPr marL="2057282" indent="0">
              <a:buNone/>
              <a:defRPr sz="1500"/>
            </a:lvl7pPr>
            <a:lvl8pPr marL="2400163" indent="0">
              <a:buNone/>
              <a:defRPr sz="1500"/>
            </a:lvl8pPr>
            <a:lvl9pPr marL="2743044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0" indent="0">
              <a:buNone/>
              <a:defRPr sz="1050"/>
            </a:lvl2pPr>
            <a:lvl3pPr marL="685760" indent="0">
              <a:buNone/>
              <a:defRPr sz="900"/>
            </a:lvl3pPr>
            <a:lvl4pPr marL="1028642" indent="0">
              <a:buNone/>
              <a:defRPr sz="750"/>
            </a:lvl4pPr>
            <a:lvl5pPr marL="1371522" indent="0">
              <a:buNone/>
              <a:defRPr sz="750"/>
            </a:lvl5pPr>
            <a:lvl6pPr marL="1714402" indent="0">
              <a:buNone/>
              <a:defRPr sz="750"/>
            </a:lvl6pPr>
            <a:lvl7pPr marL="2057282" indent="0">
              <a:buNone/>
              <a:defRPr sz="750"/>
            </a:lvl7pPr>
            <a:lvl8pPr marL="2400163" indent="0">
              <a:buNone/>
              <a:defRPr sz="750"/>
            </a:lvl8pPr>
            <a:lvl9pPr marL="2743044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7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59C0-DF7F-4229-B5F0-FABCD8C3EF91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4909-E2F5-45F5-B55A-D75593C1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4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2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2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62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3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4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4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4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2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2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2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2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3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4" algn="l" defTabSz="6857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">
            <a:extLst>
              <a:ext uri="{FF2B5EF4-FFF2-40B4-BE49-F238E27FC236}">
                <a16:creationId xmlns:a16="http://schemas.microsoft.com/office/drawing/2014/main" id="{85CF8C6A-7BB6-4186-9FE6-E24CD55C2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090" y="1574281"/>
            <a:ext cx="3584895" cy="104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3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МЕЖДУНАРОДНАЯ </a:t>
            </a:r>
            <a:br>
              <a:rPr lang="en-US" sz="23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23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НАУЧНО-ПРАКТИЧЕСКАЯ </a:t>
            </a:r>
            <a:br>
              <a:rPr lang="en-US" sz="23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23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КОНФЕРЕНЦИЯ</a:t>
            </a:r>
          </a:p>
        </p:txBody>
      </p:sp>
      <p:sp>
        <p:nvSpPr>
          <p:cNvPr id="5" name="Надпись 2">
            <a:extLst>
              <a:ext uri="{FF2B5EF4-FFF2-40B4-BE49-F238E27FC236}">
                <a16:creationId xmlns:a16="http://schemas.microsoft.com/office/drawing/2014/main" id="{8F2A5439-FB3A-40AC-B7A7-5D93FF2B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27" y="1336256"/>
            <a:ext cx="2105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9000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XV</a:t>
            </a:r>
            <a:endParaRPr lang="ru-RU" sz="9000" dirty="0">
              <a:solidFill>
                <a:srgbClr val="AC8E4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Надпись 2">
            <a:extLst>
              <a:ext uri="{FF2B5EF4-FFF2-40B4-BE49-F238E27FC236}">
                <a16:creationId xmlns:a16="http://schemas.microsoft.com/office/drawing/2014/main" id="{C65C62AA-0D9B-41E3-85EE-250FBE99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27" y="2561072"/>
            <a:ext cx="53129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ru-RU" sz="2000" cap="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Геология, прогноз, поиски и оценка месторождений алмазов, благородных </a:t>
            </a:r>
          </a:p>
          <a:p>
            <a:r>
              <a:rPr lang="ru-RU" sz="2000" cap="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 цветных металлов</a:t>
            </a:r>
            <a:endParaRPr lang="ru-RU" sz="2000" strike="sngStrike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Надпись 24">
            <a:extLst>
              <a:ext uri="{FF2B5EF4-FFF2-40B4-BE49-F238E27FC236}">
                <a16:creationId xmlns:a16="http://schemas.microsoft.com/office/drawing/2014/main" id="{B73B823D-7AB1-4804-BD69-3E99FFB302E2}"/>
              </a:ext>
            </a:extLst>
          </p:cNvPr>
          <p:cNvSpPr txBox="1"/>
          <p:nvPr/>
        </p:nvSpPr>
        <p:spPr>
          <a:xfrm>
            <a:off x="0" y="5863849"/>
            <a:ext cx="6857999" cy="6463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715605" algn="ctr">
              <a:lnSpc>
                <a:spcPct val="90000"/>
              </a:lnSpc>
            </a:pPr>
            <a:r>
              <a:rPr lang="ru-RU" sz="4000" b="1" spc="300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ПЕРВЫЙ ЦИРКУЛЯР</a:t>
            </a:r>
            <a:endParaRPr lang="ru-RU" sz="4000" spc="300" dirty="0">
              <a:solidFill>
                <a:srgbClr val="AC8E4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7B8551-C119-4522-A144-37E0BED96ACB}"/>
              </a:ext>
            </a:extLst>
          </p:cNvPr>
          <p:cNvSpPr/>
          <p:nvPr/>
        </p:nvSpPr>
        <p:spPr>
          <a:xfrm>
            <a:off x="770427" y="7174488"/>
            <a:ext cx="3391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ФГБУ «ЦНИГРИ»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Федеральное государственное бюджетное учреждение «Центральный научно-исследовательский геологоразведочный институт цветных и благородных металлов»</a:t>
            </a:r>
            <a:endParaRPr lang="ru-RU" sz="14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ECFEF78-689C-4671-BF0F-D4250A0B7A7D}"/>
              </a:ext>
            </a:extLst>
          </p:cNvPr>
          <p:cNvSpPr/>
          <p:nvPr/>
        </p:nvSpPr>
        <p:spPr>
          <a:xfrm>
            <a:off x="23816" y="4241043"/>
            <a:ext cx="685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14–17 апреля 2026 г.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ФГБУ «ЦНИГРИ», г. Москва</a:t>
            </a:r>
            <a:endParaRPr lang="ru-RU" sz="2400" b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8BD9A6-FC22-483A-AE8C-6DC215137408}"/>
              </a:ext>
            </a:extLst>
          </p:cNvPr>
          <p:cNvSpPr/>
          <p:nvPr/>
        </p:nvSpPr>
        <p:spPr>
          <a:xfrm>
            <a:off x="770427" y="8706015"/>
            <a:ext cx="36556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Москва, Варшавское шоссе, 129, корп. 1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</a:t>
            </a:r>
            <a:r>
              <a:rPr lang="ru-RU" sz="14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lang="en-US" sz="1400" b="1" dirty="0" err="1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tsnigri</a:t>
            </a:r>
            <a:r>
              <a:rPr lang="ru-RU" sz="14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lang="en-US" sz="1400" b="1" dirty="0" err="1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ru</a:t>
            </a:r>
            <a:endParaRPr lang="ru-RU" sz="1400" b="1" dirty="0">
              <a:solidFill>
                <a:srgbClr val="AC8E4E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8381F2-B9A3-4B8E-BADD-B7BDC548955E}"/>
              </a:ext>
            </a:extLst>
          </p:cNvPr>
          <p:cNvSpPr/>
          <p:nvPr/>
        </p:nvSpPr>
        <p:spPr>
          <a:xfrm>
            <a:off x="4556615" y="8706015"/>
            <a:ext cx="2325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conference@tsnigri.ru www.conf.tsnigri.ru</a:t>
            </a:r>
            <a:endParaRPr lang="ru-RU" sz="14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87E1F7-9CBC-495C-A800-30AED11B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3" y="663311"/>
            <a:ext cx="1585519" cy="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7B8551-C119-4522-A144-37E0BED96ACB}"/>
              </a:ext>
            </a:extLst>
          </p:cNvPr>
          <p:cNvSpPr/>
          <p:nvPr/>
        </p:nvSpPr>
        <p:spPr>
          <a:xfrm>
            <a:off x="476158" y="773394"/>
            <a:ext cx="5905683" cy="835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ФГБУ «ЦНИГРИ»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Приглашает сотрудников Роснедр, геологоразведочных предприятий, компаний недропользователей, научно-исследовательских отраслевых, академических институтов и ВУЗов принять участие в XV Международной научно-практической конференции «Геология, прогноз, поиски и оценка месторождений алмазов, благородных и цветных металлов». </a:t>
            </a:r>
          </a:p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ФОРМАТ КОНФЕРЕНЦИИ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Пленарное заседание;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Устные и стендовые доклады на тематических секциях;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Онлайн-доклады. Предполагается транслирование секций проектом «</a:t>
            </a:r>
            <a:r>
              <a:rPr lang="ru-RU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Геовебинары</a:t>
            </a: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»;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Официальные языки конференции — русский и английский. </a:t>
            </a:r>
          </a:p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 СВЕДЕНИЮ УЧАСТНИКОВ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участия в конференции необходимо заполнить регистрационную форму на сайте </a:t>
            </a:r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conf.tsnigri.ru</a:t>
            </a: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сборнике материалов конференции тезисы докладов будут опубликованы в авторском варианте к началу мероприятия, а в последствии размещены в системе El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</a:t>
            </a:r>
            <a:r>
              <a:rPr lang="ru-RU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brary</a:t>
            </a: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Избранные доклады по решению организационного комитета конференции будут рекомендованы для публикации в журналах «Руды и металлы» и «Отечественная геология», входящих в перечень ВАК.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Программа будет опубликована на сайте конференции и разослана в электронном виде зарегистрированным участникам. Регистрация участников и прием тезисов осуществляется на сайте конференции: </a:t>
            </a:r>
            <a:r>
              <a:rPr lang="ru-RU" sz="12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conf.tsnigri.ru </a:t>
            </a:r>
          </a:p>
          <a:p>
            <a:pPr>
              <a:spcBef>
                <a:spcPts val="600"/>
              </a:spcBef>
            </a:pPr>
            <a:endParaRPr lang="ru-RU" sz="1200" b="1" dirty="0">
              <a:solidFill>
                <a:srgbClr val="AC8E4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ТРЕБОВАНИЯ К ДОКЛАДАМ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Устные доклады сопровождаются презентациями в виде файлов Microsoft PowerPoint с расширением .</a:t>
            </a:r>
            <a:r>
              <a:rPr lang="ru-RU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ppt</a:t>
            </a: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(.</a:t>
            </a:r>
            <a:r>
              <a:rPr lang="ru-RU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pptx</a:t>
            </a: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). 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Длительность доклада не более 15–20 минут, включая время для ответов на вопросы. Время выступления может меняться в зависимости от загруженности секции. 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Стендовые доклады представляют из себя постеры, ориентированные вертикально. Рекомендуемый размер постера 90 см в ширину и 120 см в высоту (формат А0). 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Оргкомитет оставляет за собой право отклонять тезисы, оформленные с нарушением предъявленных требований и не относящиеся к тематике конференции, вносить изменения в сроки проведения конференции, сроки подачи тезисов. </a:t>
            </a:r>
          </a:p>
        </p:txBody>
      </p:sp>
    </p:spTree>
    <p:extLst>
      <p:ext uri="{BB962C8B-B14F-4D97-AF65-F5344CB8AC3E}">
        <p14:creationId xmlns:p14="http://schemas.microsoft.com/office/powerpoint/2010/main" val="1956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7B8551-C119-4522-A144-37E0BED96ACB}"/>
              </a:ext>
            </a:extLst>
          </p:cNvPr>
          <p:cNvSpPr/>
          <p:nvPr/>
        </p:nvSpPr>
        <p:spPr>
          <a:xfrm>
            <a:off x="370669" y="172403"/>
            <a:ext cx="6360331" cy="956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ТЕМАТИКА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Минерагения алмазов, благородных и цветных металлов (АБЦМ)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Геологическое строение месторождений АБЦМ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Приоритетные направления прогнозных и поисковых работ на АБЦМ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Перспективные объекты для постановки геологоразведочных работ на АБЦМ различных стадий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Опыт проведения и результаты геологоразведочных работ на АБЦМ объектов распределенного и нераспределенного фондов недр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Научно-методические основы прогноза, поисков и оценки месторождений АБЦМ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Создание и использование комплексных моделей месторождений для целей прогноза, поисков, оценки и разведки АБЦМ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Разработка и применение инновационных, геофизических, геохимических и дистанционных методов, методик и технологий геологоразведочных работ (ГРР)</a:t>
            </a: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Минералого-геохимические особенности и физико-химические условия формирования месторождений АБЦМ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</a:pP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90000"/>
              </a:lnSpc>
              <a:buClr>
                <a:srgbClr val="AC8E4E"/>
              </a:buClr>
              <a:buSzPct val="80000"/>
            </a:pPr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ВАЖНЫЕ ДАТЫ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27.10.2025 </a:t>
            </a:r>
            <a:br>
              <a:rPr lang="ru-RU" sz="12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открытие регистрации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02.03.2026 </a:t>
            </a:r>
            <a:br>
              <a:rPr lang="ru-RU" sz="12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окончание регистрации и приема тезисов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16.03.2026 </a:t>
            </a:r>
            <a:br>
              <a:rPr lang="ru-RU" sz="12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подтверждение включения докладов в программу конференции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14–17.04.2026 </a:t>
            </a:r>
            <a:br>
              <a:rPr lang="ru-RU" sz="1200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проведение конференции </a:t>
            </a:r>
            <a:endParaRPr lang="ru-RU" b="1" dirty="0">
              <a:solidFill>
                <a:srgbClr val="AC8E4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l"/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/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КОНТАКТЫ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Ученый Секретарь, к. г.-м. н.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Фомина Марина Ивановна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+7 (495) 315-4365 (доб. 121);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conference@tsnigri.ru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www.conf.tsnigri.ru</a:t>
            </a:r>
            <a:endParaRPr lang="ru-RU" sz="12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1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7B8551-C119-4522-A144-37E0BED96ACB}"/>
              </a:ext>
            </a:extLst>
          </p:cNvPr>
          <p:cNvSpPr/>
          <p:nvPr/>
        </p:nvSpPr>
        <p:spPr>
          <a:xfrm>
            <a:off x="476158" y="127833"/>
            <a:ext cx="5905683" cy="965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AC8E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ПРАВИЛА ОФОРМЛЕНИЯ ТЕЗИСОВ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публикации материалов участникам конференции необходимо подписать с ФГБУ «ЦНИГРИ» соглашение о передаче неисключительных прав на использование тезисов (приложение к циркуляру) и предоставить акт экспертного заключения о возможности открытой публикации тезисов. </a:t>
            </a:r>
            <a:r>
              <a:rPr lang="ru-RU" sz="1150" u="sng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Оргкомитет не гарантирует публикацию материалов участников конференции, не подписавших соглашение и не предоставивших экспертное заключение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Название файла с текстом тезисов доклада необходимо начать с фамилии и инициалов первого автора – например: Иванов_В.Н.doc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 публикации принимаются тексты на русском или английском языке .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Обязательно наличие аннотации (до 300 знаков) и ключевых слов. 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электронном виде тексты должны быть выполнены в формате MS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Word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гарнитура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Times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New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Roman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; размер шрифта – 12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пт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интервал – 1,15, абзацный отступ – 1,0 см, без переносов слов, выравнивание по ширине, все поля – 2 см. 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Заголовок по центру жирным прямым шрифтом, текст статьи – прямым, аннотация и ключевые слова – курсивом. Инициалы и фамилии автора (авторов) печатаются с интервалами жирным прямым шрифтом с указанием e-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mail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далее курсивом приводится сокращенное наименование организации (организаций), если авторы из разных учреждений, указывается верхним индексом арабскими цифрами после фамилии. Образец:</a:t>
            </a:r>
          </a:p>
          <a:p>
            <a:pPr algn="ctr">
              <a:lnSpc>
                <a:spcPct val="150000"/>
              </a:lnSpc>
              <a:buClr>
                <a:srgbClr val="AC8E4E"/>
              </a:buClr>
              <a:buSzPct val="80000"/>
            </a:pPr>
            <a:r>
              <a:rPr lang="ru-RU" sz="1200" b="1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Иванов И. И.</a:t>
            </a:r>
            <a:r>
              <a:rPr lang="ru-RU" sz="1200" b="1" baseline="30000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(ivanov_II@mail.ru), Петров П. П.</a:t>
            </a:r>
            <a:r>
              <a:rPr lang="ru-RU" sz="1200" b="1" baseline="30000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u-RU" sz="1200" b="1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(petrov-PP@yandex.ru) </a:t>
            </a:r>
          </a:p>
          <a:p>
            <a:pPr algn="ctr">
              <a:lnSpc>
                <a:spcPct val="150000"/>
              </a:lnSpc>
              <a:buClr>
                <a:srgbClr val="AC8E4E"/>
              </a:buClr>
              <a:buSzPct val="80000"/>
            </a:pPr>
            <a:r>
              <a:rPr lang="ru-RU" sz="1200" i="1" baseline="30000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ru-RU" sz="1200" i="1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ФГБУ «ЦНИГРИ», г. Москва, </a:t>
            </a:r>
            <a:r>
              <a:rPr lang="ru-RU" sz="1200" i="1" baseline="30000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u-RU" sz="1200" i="1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ФГБУН ИГХ СО РАН, г. Иркутск</a:t>
            </a:r>
          </a:p>
          <a:p>
            <a:pPr algn="ctr">
              <a:lnSpc>
                <a:spcPct val="150000"/>
              </a:lnSpc>
              <a:buClr>
                <a:srgbClr val="AC8E4E"/>
              </a:buClr>
              <a:buSzPct val="80000"/>
            </a:pPr>
            <a:r>
              <a:rPr lang="ru-RU" sz="1200" b="1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МИНЕРАЛОГО-ПЕТРОГРАФИЧЕСКИХ ДАННЫХ </a:t>
            </a:r>
            <a:br>
              <a:rPr lang="ru-RU" sz="1200" b="1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ПОИСКАХ ЗОЛОТОРУДНЫХ МЕСТОРОЖДЕНИЙ </a:t>
            </a: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Объем тезисов формата А-4 (с пробелами) с учетом заголовка, аннотации, списка литературы, рисунков и таблиц не более 3 стр. (до 10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тыс.зн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).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Таблицы должны иметь заголовки на русском языке и сквозную порядковую нумерацию в пределах тезисов, содержание их не должно дублировать текст. Весь иллюстративный материал (графики, схемы, фотографии, карты) именуется рисунками и имеет сквозную порядковую нумерацию. Рисунки выполняются в формате JPEG, P</a:t>
            </a:r>
            <a:r>
              <a:rPr lang="en-US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DF 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 разрешением не ниже 300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dpi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без подрисуночных подписей. Ссылки на рисунки должны присутствовать в тексте тезисов – пример: рис. 1. Рисунки представляются в виде отдельных файлов, содержащих в своем названии фамилию автора и номер рисунка латинскими буквами, например: Ivanov_ris1.jpg. Подрисуночные подписи приводятся после списка литературы или в отдельном файле.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набора математических формул и символов рекомендуется использовать MS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Equation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3.0 формульный редактор 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MathType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Физические величины и единицы измерения должны соответствовать принятым в Международной системе единиц СИ. Все сокращения и аббревиатуры, за исключением общеупотребительных, расшифровываются при первом упоминании. Десятичный символ – запятая: 0,47; между цифрами ставится тире без пробелов: 5–10; кавычки – «елочки».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Информация об источнике финансирования исследований при необходимости указывается после текста перед списком литературы; шрифт курсивный – например: </a:t>
            </a:r>
            <a:r>
              <a:rPr lang="ru-RU" sz="115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Исследования выполнены в рамках Государственного задания ИГГ </a:t>
            </a:r>
            <a:r>
              <a:rPr lang="ru-RU" sz="115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УрО</a:t>
            </a:r>
            <a:r>
              <a:rPr lang="ru-RU" sz="115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РАН, тема № ХХХХ-Х55–55555555–4.</a:t>
            </a:r>
          </a:p>
          <a:p>
            <a:pPr marL="216000" indent="-216000" algn="just">
              <a:lnSpc>
                <a:spcPct val="90000"/>
              </a:lnSpc>
              <a:spcBef>
                <a:spcPts val="600"/>
              </a:spcBef>
              <a:buClr>
                <a:srgbClr val="AC8E4E"/>
              </a:buClr>
              <a:buSzPct val="80000"/>
              <a:buFont typeface="Wingdings 2" panose="05020102010507070707" pitchFamily="18" charset="2"/>
              <a:buChar char=""/>
            </a:pP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Список литературы приводится в конце статьи с нумерацией источников по алфавиту. Иностранная литература помещается после отечественной. Ссылки в тексте на источник даются соответствующим порядковым номером в квадратных скобках – например: [2], [1, 2], [4–6]. Ссылки на неопубликованные источники при необходимости приводятся в тексте в круглых скобках – например: (</a:t>
            </a:r>
            <a:r>
              <a:rPr lang="ru-RU" sz="115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Росгеолфонд</a:t>
            </a:r>
            <a:r>
              <a:rPr lang="ru-RU" sz="115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Геологический отчет № 6221, 1979. Л. 175–177) (РГАЭ. Ф. 17 Оп. 133 Д. 266 Л. 20–25).</a:t>
            </a:r>
          </a:p>
        </p:txBody>
      </p:sp>
    </p:spTree>
    <p:extLst>
      <p:ext uri="{BB962C8B-B14F-4D97-AF65-F5344CB8AC3E}">
        <p14:creationId xmlns:p14="http://schemas.microsoft.com/office/powerpoint/2010/main" val="1066022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2340</TotalTime>
  <Words>1112</Words>
  <Application>Microsoft Office PowerPoint</Application>
  <PresentationFormat>Лист A4 (210x297 мм)</PresentationFormat>
  <Paragraphs>75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Times New Roman</vt:lpstr>
      <vt:lpstr>Roboto Condensed</vt:lpstr>
      <vt:lpstr>Calibri Light</vt:lpstr>
      <vt:lpstr>Calibri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</dc:creator>
  <cp:lastModifiedBy>Марина И. Фомина</cp:lastModifiedBy>
  <cp:revision>101</cp:revision>
  <cp:lastPrinted>2025-05-21T11:26:45Z</cp:lastPrinted>
  <dcterms:created xsi:type="dcterms:W3CDTF">2024-05-28T09:47:50Z</dcterms:created>
  <dcterms:modified xsi:type="dcterms:W3CDTF">2025-07-07T12:50:40Z</dcterms:modified>
</cp:coreProperties>
</file>