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23B857-4A9D-AAB0-A1F7-20CEF35EEF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5F2B9A3-FC6A-716B-1BBB-B2EECD6B5F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FB415-8935-4662-A9C3-7478A65AC574}" type="datetimeFigureOut">
              <a:rPr lang="ru-RU" smtClean="0"/>
              <a:t>24.04.2023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CAF3E12-E3E7-1E3D-E97F-A99115954C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5D57C96-A7B3-3403-9DD8-54F36F711C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FFD53-D45E-4312-9367-7D29763966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78052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D9E635-670D-40C2-0FF3-04F29105B9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5AB848E-FF4D-B00D-2E67-AC13B6596C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099A5A8-6660-9CE2-BA77-5BB0B2248C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4FB415-8935-4662-A9C3-7478A65AC574}" type="datetimeFigureOut">
              <a:rPr lang="ru-RU" smtClean="0"/>
              <a:t>24.04.2023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8AFD19D-EB23-F491-5088-4AF710E807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958D0C0-536E-5238-3925-C9375A063B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EFFD53-D45E-4312-9367-7D29763966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7673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8E513C7D-7D2D-64E5-0831-5AA8CD985E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E4CA79F-ECC5-FCF6-23B9-C40E026DEE0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1802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B0E66318-31FB-D9C1-A090-CFD14FD095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altLang="ru-RU" sz="2000" b="1">
                <a:solidFill>
                  <a:schemeClr val="bg2">
                    <a:lumMod val="50000"/>
                  </a:schemeClr>
                </a:solidFill>
                <a:effectLst/>
                <a:latin typeface="+mn-lt"/>
              </a:rPr>
              <a:t>Примеры рудоносных интрузий </a:t>
            </a:r>
            <a:br>
              <a:rPr lang="ru-RU" altLang="ru-RU" sz="2000" b="1">
                <a:solidFill>
                  <a:schemeClr val="bg2">
                    <a:lumMod val="50000"/>
                  </a:schemeClr>
                </a:solidFill>
                <a:effectLst/>
                <a:latin typeface="+mn-lt"/>
              </a:rPr>
            </a:br>
            <a:r>
              <a:rPr lang="en-US" altLang="ru-RU" sz="2000" b="1" i="1">
                <a:solidFill>
                  <a:schemeClr val="bg2">
                    <a:lumMod val="50000"/>
                  </a:schemeClr>
                </a:solidFill>
                <a:effectLst/>
                <a:latin typeface="+mn-lt"/>
              </a:rPr>
              <a:t>I </a:t>
            </a:r>
            <a:r>
              <a:rPr lang="ru-RU" altLang="ru-RU" sz="2000" b="1" i="1">
                <a:solidFill>
                  <a:schemeClr val="bg2">
                    <a:lumMod val="50000"/>
                  </a:schemeClr>
                </a:solidFill>
                <a:effectLst/>
                <a:latin typeface="+mn-lt"/>
              </a:rPr>
              <a:t>группа</a:t>
            </a:r>
            <a:r>
              <a:rPr lang="ru-RU" altLang="ru-RU" sz="2000" b="1">
                <a:solidFill>
                  <a:schemeClr val="bg2">
                    <a:lumMod val="50000"/>
                  </a:schemeClr>
                </a:solidFill>
                <a:effectLst/>
                <a:latin typeface="+mn-lt"/>
              </a:rPr>
              <a:t> – Северный Соукер и Пахтаярви</a:t>
            </a:r>
            <a:endParaRPr lang="ru-RU" altLang="ru-RU" sz="2000" b="1" dirty="0">
              <a:solidFill>
                <a:schemeClr val="bg2">
                  <a:lumMod val="50000"/>
                </a:schemeClr>
              </a:solidFill>
              <a:effectLst/>
              <a:latin typeface="+mn-lt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B67D94B-7A60-52FB-54DF-0EB5226460A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6545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3896B4E0-C34B-D7E0-B6FC-41DE95096E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ru-RU" sz="2000" b="1" i="1">
                <a:solidFill>
                  <a:schemeClr val="tx2">
                    <a:lumMod val="10000"/>
                  </a:schemeClr>
                </a:solidFill>
                <a:effectLst/>
                <a:latin typeface="+mn-lt"/>
              </a:rPr>
              <a:t>II </a:t>
            </a:r>
            <a:r>
              <a:rPr lang="ru-RU" altLang="ru-RU" sz="2000" b="1" i="1">
                <a:solidFill>
                  <a:schemeClr val="tx2">
                    <a:lumMod val="10000"/>
                  </a:schemeClr>
                </a:solidFill>
                <a:effectLst/>
                <a:latin typeface="+mn-lt"/>
              </a:rPr>
              <a:t>группа</a:t>
            </a:r>
            <a:r>
              <a:rPr lang="ru-RU" altLang="ru-RU" sz="2000" b="1">
                <a:solidFill>
                  <a:schemeClr val="tx2">
                    <a:lumMod val="10000"/>
                  </a:schemeClr>
                </a:solidFill>
                <a:effectLst/>
                <a:latin typeface="+mn-lt"/>
              </a:rPr>
              <a:t> – </a:t>
            </a:r>
            <a:br>
              <a:rPr lang="ru-RU" altLang="ru-RU" sz="2000" b="1">
                <a:solidFill>
                  <a:schemeClr val="tx2">
                    <a:lumMod val="10000"/>
                  </a:schemeClr>
                </a:solidFill>
                <a:effectLst/>
                <a:latin typeface="+mn-lt"/>
              </a:rPr>
            </a:br>
            <a:r>
              <a:rPr lang="ru-RU" altLang="ru-RU" sz="2000" b="1">
                <a:solidFill>
                  <a:schemeClr val="tx2">
                    <a:lumMod val="10000"/>
                  </a:schemeClr>
                </a:solidFill>
                <a:effectLst/>
                <a:latin typeface="+mn-lt"/>
              </a:rPr>
              <a:t>Западный рудный узел</a:t>
            </a:r>
            <a:r>
              <a:rPr lang="en-US" altLang="ru-RU" sz="2000" b="1">
                <a:solidFill>
                  <a:schemeClr val="tx2">
                    <a:lumMod val="10000"/>
                  </a:schemeClr>
                </a:solidFill>
                <a:effectLst/>
                <a:latin typeface="+mn-lt"/>
              </a:rPr>
              <a:t>:</a:t>
            </a:r>
            <a:r>
              <a:rPr lang="ru-RU" altLang="ru-RU" sz="2000" b="1">
                <a:solidFill>
                  <a:schemeClr val="tx2">
                    <a:lumMod val="10000"/>
                  </a:schemeClr>
                </a:solidFill>
                <a:effectLst/>
                <a:latin typeface="+mn-lt"/>
              </a:rPr>
              <a:t> </a:t>
            </a:r>
            <a:br>
              <a:rPr lang="ru-RU" altLang="ru-RU" sz="2000" b="1">
                <a:solidFill>
                  <a:schemeClr val="tx2">
                    <a:lumMod val="10000"/>
                  </a:schemeClr>
                </a:solidFill>
                <a:effectLst/>
                <a:latin typeface="+mn-lt"/>
              </a:rPr>
            </a:br>
            <a:r>
              <a:rPr lang="ru-RU" altLang="ru-RU" sz="2000" b="1">
                <a:solidFill>
                  <a:schemeClr val="tx2">
                    <a:lumMod val="10000"/>
                  </a:schemeClr>
                </a:solidFill>
                <a:effectLst/>
                <a:latin typeface="+mn-lt"/>
              </a:rPr>
              <a:t>Каула-Котсельваара-</a:t>
            </a:r>
            <a:r>
              <a:rPr lang="ru-RU" altLang="ru-RU" sz="200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Каммикиви</a:t>
            </a:r>
            <a:endParaRPr lang="ru-RU" altLang="ru-RU" sz="2000" dirty="0">
              <a:solidFill>
                <a:schemeClr val="tx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446879A-5C58-DE33-0C37-5861EE9A657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6878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59748FFF-0932-D75F-4C02-600484974D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ru-RU" sz="2000" b="1" i="1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II </a:t>
            </a:r>
            <a:r>
              <a:rPr lang="ru-RU" altLang="ru-RU" sz="2000" b="1" i="1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группа интрузий</a:t>
            </a:r>
            <a:br>
              <a:rPr lang="ru-RU" altLang="ru-RU" sz="2000" b="1" i="1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ru-RU" altLang="ru-RU" sz="200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Взаимоотношения разных типов </a:t>
            </a:r>
            <a:br>
              <a:rPr lang="ru-RU" altLang="ru-RU" sz="200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ru-RU" altLang="ru-RU" sz="200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сульфидных руд (м-ние Каула)</a:t>
            </a:r>
            <a:br>
              <a:rPr lang="ru-RU" altLang="ru-RU" sz="200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ru-RU" altLang="ru-RU" sz="2000" i="1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Вертикальный разрез</a:t>
            </a:r>
            <a:endParaRPr lang="ru-RU" altLang="ru-RU" sz="2000" i="1" dirty="0">
              <a:solidFill>
                <a:schemeClr val="tx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76D7A0E-B760-D2D8-147C-08CDA92EBFC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3068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E1957ED2-A15C-3C06-251A-86DA6B3FCB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E625148-E62D-483F-2AC3-0074860822A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8901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6C95FB97-B2C3-8236-071F-2FAA598BF6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br>
              <a:rPr lang="ru-RU" altLang="ru-RU" sz="2000" b="1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ru-RU" altLang="ru-RU" sz="2000" b="1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 </a:t>
            </a:r>
            <a:br>
              <a:rPr lang="ru-RU" altLang="ru-RU" sz="2000" b="1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endParaRPr lang="ru-RU" altLang="ru-RU" sz="2000" b="1" dirty="0">
              <a:solidFill>
                <a:srgbClr val="000000"/>
              </a:solidFill>
              <a:effectLst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E9F1645-CDBD-1DA1-D81C-3CC25DEB5BF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6605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47F4322D-CEBA-C395-C759-57DA2C242E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ru-RU" sz="2000" i="1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III </a:t>
            </a:r>
            <a:r>
              <a:rPr lang="ru-RU" altLang="ru-RU" sz="2000" i="1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группа интрузий</a:t>
            </a:r>
            <a:br>
              <a:rPr lang="ru-RU" altLang="ru-RU" sz="2000" i="1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ru-RU" altLang="ru-RU" sz="200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Вертикальный разрез м-ния Пильгуярви</a:t>
            </a:r>
            <a:endParaRPr lang="ru-RU" altLang="ru-RU" sz="2000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FC0AFBD-D5B8-6B73-5FE1-096C5F0AE77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1122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05A0412E-764F-9CED-D181-0553310D69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352D87A-EF0B-7DFB-509F-51942D8F3CE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7032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5416D6EE-9002-E432-1D18-BE3F1A53D7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1BDBE05-36AC-8E45-6F31-E43D54E836C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4517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1DE8B4A9-CA86-E663-BA19-9A1BA9AA34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altLang="ru-RU" sz="18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rPr>
              <a:t>Состав хромшпинелидов в интрузивных (</a:t>
            </a:r>
            <a:r>
              <a:rPr lang="ru-RU" altLang="ru-RU" sz="1800" b="1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rPr>
              <a:t>1, 2</a:t>
            </a:r>
            <a:r>
              <a:rPr lang="ru-RU" altLang="ru-RU" sz="18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rPr>
              <a:t>) и вулканических (</a:t>
            </a:r>
            <a:r>
              <a:rPr lang="ru-RU" altLang="ru-RU" sz="1800" b="1">
                <a:solidFill>
                  <a:srgbClr val="00B05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rPr>
              <a:t>3</a:t>
            </a:r>
            <a:r>
              <a:rPr lang="ru-RU" altLang="ru-RU" sz="18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rPr>
              <a:t>) породах ферропикритовой ВПА </a:t>
            </a:r>
            <a:endParaRPr lang="ru-RU" altLang="ru-RU" sz="1800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+mn-lt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791F37C-D005-97B8-A813-8C2D023311B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85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831FF616-3A6A-CD3F-4ED7-DC63EA4F91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altLang="ru-RU" sz="1800" b="1">
                <a:latin typeface="+mn-lt"/>
              </a:rPr>
              <a:t>Распределение редких земель, нормированных к хондриту, в интрузивных породах Печенгского комплекса</a:t>
            </a:r>
            <a:endParaRPr lang="ru-RU" altLang="ru-RU" sz="1800" dirty="0">
              <a:latin typeface="+mn-lt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C6C778E-1095-CE56-07F0-BF322F39129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7137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C71963A9-FE17-1A7C-01A2-E3DE1E81ED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altLang="ru-RU" sz="3200">
                <a:solidFill>
                  <a:srgbClr val="FF3300"/>
                </a:solidFill>
                <a:latin typeface="Verdana" panose="020B0604030504040204" pitchFamily="34" charset="0"/>
              </a:rPr>
              <a:t>Вопросы</a:t>
            </a:r>
            <a:r>
              <a:rPr lang="en-US" altLang="ru-RU" sz="3200">
                <a:solidFill>
                  <a:srgbClr val="FF3300"/>
                </a:solidFill>
                <a:latin typeface="Verdana" panose="020B0604030504040204" pitchFamily="34" charset="0"/>
              </a:rPr>
              <a:t>:</a:t>
            </a:r>
            <a:r>
              <a:rPr lang="ru-RU" altLang="ru-RU" sz="24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panose="020B0604030504040204" pitchFamily="34" charset="0"/>
              </a:rPr>
              <a:t>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D15C501-D2CF-7ABB-89B6-921ACE9D179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1011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ACB0BAC7-04F1-1B5F-7693-7C761F2651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altLang="ru-RU" sz="1800" b="1">
                <a:latin typeface="+mn-lt"/>
              </a:rPr>
              <a:t>Распределение редких земель, нормированных к хондриту,  </a:t>
            </a:r>
            <a:br>
              <a:rPr lang="ru-RU" altLang="ru-RU" sz="1800" b="1">
                <a:latin typeface="+mn-lt"/>
              </a:rPr>
            </a:br>
            <a:r>
              <a:rPr lang="ru-RU" altLang="ru-RU" sz="1800" b="1">
                <a:latin typeface="+mn-lt"/>
              </a:rPr>
              <a:t>в дайковых породах Няссюкского комплекса</a:t>
            </a:r>
            <a:endParaRPr lang="ru-RU" altLang="ru-RU" sz="1800" b="1" dirty="0">
              <a:latin typeface="+mn-lt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060A810-402C-E00E-C24B-3F74E1EB0A3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5485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71163822-4E24-48C6-4FAE-705AF41478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altLang="ru-RU" sz="1800" b="1">
                <a:latin typeface="+mn-lt"/>
              </a:rPr>
              <a:t>Распределение редких земель, нормированных к хондриту. </a:t>
            </a:r>
            <a:br>
              <a:rPr lang="ru-RU" altLang="ru-RU" sz="1800" b="1">
                <a:latin typeface="+mn-lt"/>
              </a:rPr>
            </a:br>
            <a:r>
              <a:rPr lang="ru-RU" altLang="ru-RU" sz="1800" b="1">
                <a:latin typeface="+mn-lt"/>
              </a:rPr>
              <a:t>в ферропикритах из лавовых потоков, силлов и туфов </a:t>
            </a:r>
            <a:endParaRPr lang="ru-RU" altLang="ru-RU" sz="1800" b="1" dirty="0">
              <a:latin typeface="+mn-lt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01F50C0-52BD-508F-4312-60250257C8D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686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9D160351-425D-2EC0-255D-B3D3519F7F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altLang="ru-RU" sz="1800" b="1">
                <a:latin typeface="+mn-lt"/>
              </a:rPr>
              <a:t>Эволюция распределения редких земель, нормированных к хондриту, в ферропикритах и толеитовых базальтах из ждановской (</a:t>
            </a:r>
            <a:r>
              <a:rPr lang="en-US" altLang="ru-RU" sz="1800" b="1">
                <a:latin typeface="+mn-lt"/>
              </a:rPr>
              <a:t>“</a:t>
            </a:r>
            <a:r>
              <a:rPr lang="ru-RU" altLang="ru-RU" sz="1800" b="1">
                <a:latin typeface="+mn-lt"/>
              </a:rPr>
              <a:t>продуктивной</a:t>
            </a:r>
            <a:r>
              <a:rPr lang="en-US" altLang="ru-RU" sz="1800" b="1">
                <a:latin typeface="+mn-lt"/>
              </a:rPr>
              <a:t>“</a:t>
            </a:r>
            <a:r>
              <a:rPr lang="ru-RU" altLang="ru-RU" sz="1800" b="1">
                <a:latin typeface="+mn-lt"/>
              </a:rPr>
              <a:t>) свиты и перекрывающей ее матертской свиты</a:t>
            </a:r>
            <a:endParaRPr lang="ru-RU" altLang="ru-RU" sz="1800" b="1" dirty="0">
              <a:latin typeface="+mn-lt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488E8B3-7F52-1E7C-84C8-5D1E40AC8BC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1732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4791186F-0315-EB70-52E6-7774CC62AE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altLang="ru-RU" sz="2000">
                <a:solidFill>
                  <a:schemeClr val="accent4">
                    <a:lumMod val="10000"/>
                  </a:schemeClr>
                </a:solidFill>
                <a:effectLst/>
                <a:latin typeface="+mn-lt"/>
              </a:rPr>
              <a:t>Распределение ЭПГ в серп. верлитах (</a:t>
            </a:r>
            <a:r>
              <a:rPr lang="en-US" altLang="ru-RU" sz="2000">
                <a:solidFill>
                  <a:schemeClr val="accent4">
                    <a:lumMod val="10000"/>
                  </a:schemeClr>
                </a:solidFill>
                <a:effectLst/>
                <a:latin typeface="+mn-lt"/>
              </a:rPr>
              <a:t>a</a:t>
            </a:r>
            <a:r>
              <a:rPr lang="ru-RU" altLang="ru-RU" sz="2000">
                <a:solidFill>
                  <a:schemeClr val="accent4">
                    <a:lumMod val="10000"/>
                  </a:schemeClr>
                </a:solidFill>
                <a:effectLst/>
                <a:latin typeface="+mn-lt"/>
              </a:rPr>
              <a:t>)</a:t>
            </a:r>
            <a:r>
              <a:rPr lang="en-US" altLang="ru-RU" sz="2000">
                <a:solidFill>
                  <a:schemeClr val="accent4">
                    <a:lumMod val="10000"/>
                  </a:schemeClr>
                </a:solidFill>
                <a:effectLst/>
                <a:latin typeface="+mn-lt"/>
              </a:rPr>
              <a:t>,</a:t>
            </a:r>
            <a:r>
              <a:rPr lang="ru-RU" altLang="ru-RU" sz="2000">
                <a:solidFill>
                  <a:schemeClr val="accent4">
                    <a:lumMod val="10000"/>
                  </a:schemeClr>
                </a:solidFill>
                <a:effectLst/>
                <a:latin typeface="+mn-lt"/>
              </a:rPr>
              <a:t> сульфидных рудах (</a:t>
            </a:r>
            <a:r>
              <a:rPr lang="en-US" altLang="ru-RU" sz="2000">
                <a:solidFill>
                  <a:schemeClr val="accent4">
                    <a:lumMod val="10000"/>
                  </a:schemeClr>
                </a:solidFill>
                <a:effectLst/>
                <a:latin typeface="+mn-lt"/>
              </a:rPr>
              <a:t>b</a:t>
            </a:r>
            <a:r>
              <a:rPr lang="ru-RU" altLang="ru-RU" sz="2000">
                <a:solidFill>
                  <a:schemeClr val="accent4">
                    <a:lumMod val="10000"/>
                  </a:schemeClr>
                </a:solidFill>
                <a:effectLst/>
                <a:latin typeface="+mn-lt"/>
              </a:rPr>
              <a:t>) </a:t>
            </a:r>
            <a:br>
              <a:rPr lang="ru-RU" altLang="ru-RU" sz="2000">
                <a:solidFill>
                  <a:schemeClr val="accent4">
                    <a:lumMod val="10000"/>
                  </a:schemeClr>
                </a:solidFill>
                <a:effectLst/>
                <a:latin typeface="+mn-lt"/>
              </a:rPr>
            </a:br>
            <a:r>
              <a:rPr lang="ru-RU" altLang="ru-RU" sz="2000">
                <a:solidFill>
                  <a:schemeClr val="accent4">
                    <a:lumMod val="10000"/>
                  </a:schemeClr>
                </a:solidFill>
                <a:effectLst/>
                <a:latin typeface="+mn-lt"/>
              </a:rPr>
              <a:t>и ферропикритах </a:t>
            </a:r>
            <a:r>
              <a:rPr lang="en-US" altLang="ru-RU" sz="2000">
                <a:solidFill>
                  <a:schemeClr val="accent4">
                    <a:lumMod val="10000"/>
                  </a:schemeClr>
                </a:solidFill>
                <a:effectLst/>
                <a:latin typeface="+mn-lt"/>
              </a:rPr>
              <a:t>(c)</a:t>
            </a:r>
            <a:r>
              <a:rPr lang="ru-RU" altLang="ru-RU" sz="2000">
                <a:solidFill>
                  <a:schemeClr val="accent4">
                    <a:lumMod val="10000"/>
                  </a:schemeClr>
                </a:solidFill>
                <a:effectLst/>
                <a:latin typeface="+mn-lt"/>
              </a:rPr>
              <a:t> </a:t>
            </a:r>
            <a:endParaRPr lang="ru-RU" altLang="ru-RU" sz="2000" dirty="0">
              <a:solidFill>
                <a:schemeClr val="accent4">
                  <a:lumMod val="10000"/>
                </a:schemeClr>
              </a:solidFill>
              <a:effectLst/>
              <a:latin typeface="+mn-lt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CBE1555-E391-A123-459B-6549D5328D4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3945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4984B7C5-9894-0E98-387D-36282AC6FF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altLang="ru-RU" sz="3200" b="1">
                <a:solidFill>
                  <a:srgbClr val="FF3300"/>
                </a:solidFill>
              </a:rPr>
              <a:t>Состав первичных магм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41578D1-9D63-16FE-740C-7E277210E9E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7766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EC0643B0-5C3A-A030-1B75-E8747ADE5C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altLang="ru-RU" sz="1800"/>
              <a:t> </a:t>
            </a:r>
            <a:r>
              <a:rPr lang="ru-RU" altLang="ru-RU" sz="200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Изотопия </a:t>
            </a:r>
            <a:r>
              <a:rPr lang="en-US" altLang="ru-RU" sz="200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</a:t>
            </a:r>
            <a:r>
              <a:rPr lang="ru-RU" altLang="ru-RU" sz="200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 </a:t>
            </a:r>
            <a:br>
              <a:rPr lang="ru-RU" altLang="ru-RU" sz="200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ru-RU" altLang="ru-RU" sz="200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в габбро-верлитах, ферропикритах,  осадочных породах </a:t>
            </a:r>
            <a:br>
              <a:rPr lang="ru-RU" altLang="ru-RU" sz="200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ru-RU" altLang="ru-RU" sz="200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и рудах Печенгского рудного поля </a:t>
            </a:r>
            <a:endParaRPr lang="ru-RU" altLang="ru-RU" sz="2000" dirty="0">
              <a:solidFill>
                <a:schemeClr val="accent4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C602065-0752-EF6D-747D-11EE3D2B58F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2391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CD76401F-1828-75C4-F110-6D1D91082E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altLang="ru-RU" sz="18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Эволюция</a:t>
            </a:r>
            <a:r>
              <a:rPr lang="en-US" altLang="ru-RU" sz="18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ru-RU" altLang="ru-RU" sz="18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первичного отношения </a:t>
            </a:r>
            <a:r>
              <a:rPr lang="ru-RU" altLang="ru-RU" sz="28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sym typeface="Symbol" panose="05050102010706020507" pitchFamily="18" charset="2"/>
              </a:rPr>
              <a:t></a:t>
            </a:r>
            <a:r>
              <a:rPr lang="en-US" altLang="ru-RU" sz="1800" b="1" baseline="-250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Nd</a:t>
            </a:r>
            <a:r>
              <a:rPr lang="en-US" altLang="ru-RU" sz="18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ru-RU" altLang="ru-RU" sz="18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относительно возраста </a:t>
            </a:r>
            <a:br>
              <a:rPr lang="ru-RU" altLang="ru-RU" sz="18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ru-RU" altLang="ru-RU" sz="18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в магматических породах восточной части Фенноскандинавского  щита</a:t>
            </a:r>
            <a:endParaRPr lang="ru-RU" altLang="ru-RU" sz="1800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BEA6FAC-9E2F-2B80-B70F-CEF204A92CB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2219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319A6D3E-82AC-2E75-889E-A6D4F25832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altLang="ru-RU" sz="18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Эволюция</a:t>
            </a:r>
            <a:r>
              <a:rPr lang="en-US" altLang="ru-RU" sz="18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ru-RU" altLang="ru-RU" sz="18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первичного отношения </a:t>
            </a:r>
            <a:r>
              <a:rPr kumimoji="1" lang="el-GR" altLang="ru-RU" sz="2400" b="1" i="1">
                <a:solidFill>
                  <a:schemeClr val="bg2"/>
                </a:solidFill>
                <a:effectLst/>
              </a:rPr>
              <a:t>γ</a:t>
            </a:r>
            <a:r>
              <a:rPr kumimoji="1" lang="en-US" altLang="ru-RU" sz="1400" b="1">
                <a:solidFill>
                  <a:schemeClr val="bg2"/>
                </a:solidFill>
                <a:effectLst/>
              </a:rPr>
              <a:t>Os</a:t>
            </a:r>
            <a:r>
              <a:rPr lang="ru-RU" altLang="ru-RU" sz="18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относительно возраста в магматических породах восточной части Фенноскандинавского щита </a:t>
            </a:r>
            <a:endParaRPr lang="ru-RU" altLang="ru-RU" sz="1800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FF23501-1F75-B311-FB73-4934D2B2D20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36377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443D11A7-24D8-673B-017B-2B1C5F966B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D06C167-8F05-3D27-349F-6F60E396FBC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93554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1626FF72-9F8C-1537-40C7-E80171D2E3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 altLang="ru-RU" sz="1800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FA95CA9-15F8-5B28-9D94-CCCD7DD5FD7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1196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FDB37B88-BC14-A431-132D-CA3F912D43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6005739-8697-DB53-820A-014F9200258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8726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8415AA1A-0D80-1118-1E22-20A6EC4BFA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6AED32A-FB14-F8A5-BBDC-EC88FF8FA27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1747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28B6D344-E8D4-9235-3375-7899AFE47D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A00C6FA-9913-E3C1-509D-822D21BB935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9460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B274358C-79AB-145F-A518-E768B58076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altLang="ru-RU" sz="2000" b="1">
                <a:solidFill>
                  <a:schemeClr val="bg2">
                    <a:lumMod val="50000"/>
                  </a:schemeClr>
                </a:solidFill>
                <a:effectLst/>
                <a:latin typeface="+mn-lt"/>
              </a:rPr>
              <a:t>Ферропикриты в стратиграфическом разрезе Северо-Печенгской зоны</a:t>
            </a:r>
            <a:endParaRPr lang="ru-RU" altLang="ru-RU" sz="2000" b="1" dirty="0">
              <a:solidFill>
                <a:schemeClr val="bg2">
                  <a:lumMod val="50000"/>
                </a:schemeClr>
              </a:solidFill>
              <a:effectLst/>
              <a:latin typeface="+mn-lt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BD919B9-AA60-5A5A-8109-7929BDAB780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4397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CAF03662-E62D-7C16-733E-45E04E5CA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altLang="ru-RU" sz="24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panose="020B0604030504040204" pitchFamily="34" charset="0"/>
              </a:rPr>
              <a:t>  </a:t>
            </a:r>
            <a:r>
              <a:rPr lang="ru-RU" altLang="ru-RU" sz="2000" b="1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panose="020B0604030504040204" pitchFamily="34" charset="0"/>
              </a:rPr>
              <a:t>Расслоенный поток ферропикритов,</a:t>
            </a:r>
            <a:br>
              <a:rPr lang="ru-RU" altLang="ru-RU" sz="2000" b="1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panose="020B0604030504040204" pitchFamily="34" charset="0"/>
              </a:rPr>
            </a:br>
            <a:r>
              <a:rPr lang="ru-RU" altLang="ru-RU" sz="2000" b="1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panose="020B0604030504040204" pitchFamily="34" charset="0"/>
              </a:rPr>
              <a:t>силикатная ликвация</a:t>
            </a:r>
            <a:endParaRPr lang="ru-RU" altLang="ru-RU" sz="2000" b="1" dirty="0">
              <a:solidFill>
                <a:schemeClr val="tx2">
                  <a:lumMod val="10000"/>
                </a:schemeClr>
              </a:solidFill>
              <a:effectLst>
                <a:outerShdw blurRad="38100" dist="38100" dir="2700000" algn="tl">
                  <a:srgbClr val="FFFFFF"/>
                </a:outerShdw>
              </a:effectLst>
              <a:latin typeface="Verdana" panose="020B060403050404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89BA94E-D27D-685E-5658-F0CA11DF689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1408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56C39751-6388-DEFF-1A6C-3208423A3F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altLang="ru-RU" sz="2000" b="1">
                <a:solidFill>
                  <a:schemeClr val="tx2">
                    <a:lumMod val="10000"/>
                  </a:schemeClr>
                </a:solidFill>
                <a:effectLst/>
                <a:latin typeface="Verdana" panose="020B0604030504040204" pitchFamily="34" charset="0"/>
              </a:rPr>
              <a:t>Геолого-вибросейсмический  разрез</a:t>
            </a:r>
            <a:r>
              <a:rPr lang="en-US" altLang="ru-RU" sz="2000" b="1">
                <a:solidFill>
                  <a:schemeClr val="tx2">
                    <a:lumMod val="10000"/>
                  </a:schemeClr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ru-RU" altLang="ru-RU" sz="2000" b="1">
                <a:solidFill>
                  <a:schemeClr val="tx2">
                    <a:lumMod val="10000"/>
                  </a:schemeClr>
                </a:solidFill>
                <a:effectLst/>
                <a:latin typeface="Verdana" panose="020B0604030504040204" pitchFamily="34" charset="0"/>
              </a:rPr>
              <a:t>Печенгской структуры</a:t>
            </a:r>
            <a:br>
              <a:rPr lang="ru-RU" altLang="ru-RU" sz="2000" b="1">
                <a:solidFill>
                  <a:schemeClr val="tx2">
                    <a:lumMod val="10000"/>
                  </a:schemeClr>
                </a:solidFill>
                <a:effectLst/>
                <a:latin typeface="Verdana" panose="020B0604030504040204" pitchFamily="34" charset="0"/>
              </a:rPr>
            </a:br>
            <a:r>
              <a:rPr lang="en-US" altLang="ru-RU" sz="2000" b="1">
                <a:solidFill>
                  <a:schemeClr val="tx2">
                    <a:lumMod val="10000"/>
                  </a:schemeClr>
                </a:solidFill>
                <a:effectLst/>
                <a:latin typeface="Verdana" panose="020B0604030504040204" pitchFamily="34" charset="0"/>
              </a:rPr>
              <a:t>“</a:t>
            </a:r>
            <a:r>
              <a:rPr lang="ru-RU" altLang="ru-RU" sz="2000" i="1">
                <a:solidFill>
                  <a:schemeClr val="tx2">
                    <a:lumMod val="10000"/>
                  </a:schemeClr>
                </a:solidFill>
                <a:effectLst/>
                <a:latin typeface="Verdana" panose="020B0604030504040204" pitchFamily="34" charset="0"/>
              </a:rPr>
              <a:t>Сейсмологическая, 1997</a:t>
            </a:r>
            <a:r>
              <a:rPr lang="en-US" altLang="ru-RU" sz="2000" i="1">
                <a:solidFill>
                  <a:schemeClr val="tx2">
                    <a:lumMod val="10000"/>
                  </a:schemeClr>
                </a:solidFill>
                <a:effectLst/>
                <a:latin typeface="Verdana" panose="020B0604030504040204" pitchFamily="34" charset="0"/>
              </a:rPr>
              <a:t>”</a:t>
            </a:r>
            <a:endParaRPr lang="ru-RU" altLang="ru-RU" sz="2000" i="1" dirty="0">
              <a:solidFill>
                <a:schemeClr val="tx2">
                  <a:lumMod val="10000"/>
                </a:schemeClr>
              </a:solidFill>
              <a:effectLst/>
              <a:latin typeface="Verdana" panose="020B060403050404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7F7B9F8-F7DF-4EBA-FA43-DCDFB3AAB62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0999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4F6A10FA-1476-27B2-543D-1326CF2866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altLang="ru-RU" sz="2000" b="1">
                <a:solidFill>
                  <a:schemeClr val="tx2">
                    <a:lumMod val="10000"/>
                  </a:schemeClr>
                </a:solidFill>
                <a:effectLst/>
                <a:latin typeface="+mn-lt"/>
              </a:rPr>
              <a:t>Геологическая схема Печенгского рудного поля</a:t>
            </a:r>
            <a:endParaRPr lang="ru-RU" altLang="ru-RU" sz="2000" b="1" dirty="0">
              <a:solidFill>
                <a:schemeClr val="tx2">
                  <a:lumMod val="10000"/>
                </a:schemeClr>
              </a:solidFill>
              <a:effectLst/>
              <a:latin typeface="+mn-lt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36CD623-F8C6-5510-FDBE-CBA89FFE07B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81969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240</Words>
  <Application>Microsoft Office PowerPoint</Application>
  <PresentationFormat>Экран (4:3)</PresentationFormat>
  <Paragraphs>20</Paragraphs>
  <Slides>29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4" baseType="lpstr">
      <vt:lpstr>Arial</vt:lpstr>
      <vt:lpstr>Calibri</vt:lpstr>
      <vt:lpstr>Calibri Light</vt:lpstr>
      <vt:lpstr>Verdana</vt:lpstr>
      <vt:lpstr>Тема Office</vt:lpstr>
      <vt:lpstr>Презентация PowerPoint</vt:lpstr>
      <vt:lpstr>Вопросы: </vt:lpstr>
      <vt:lpstr>Презентация PowerPoint</vt:lpstr>
      <vt:lpstr>Презентация PowerPoint</vt:lpstr>
      <vt:lpstr>Презентация PowerPoint</vt:lpstr>
      <vt:lpstr>Ферропикриты в стратиграфическом разрезе Северо-Печенгской зоны</vt:lpstr>
      <vt:lpstr>  Расслоенный поток ферропикритов, силикатная ликвация</vt:lpstr>
      <vt:lpstr>Геолого-вибросейсмический  разрез Печенгской структуры “Сейсмологическая, 1997”</vt:lpstr>
      <vt:lpstr>Геологическая схема Печенгского рудного поля</vt:lpstr>
      <vt:lpstr>Примеры рудоносных интрузий  I группа – Северный Соукер и Пахтаярви</vt:lpstr>
      <vt:lpstr>II группа –  Западный рудный узел:  Каула-Котсельваара-Каммикиви</vt:lpstr>
      <vt:lpstr>II группа интрузий Взаимоотношения разных типов  сульфидных руд (м-ние Каула) Вертикальный разрез</vt:lpstr>
      <vt:lpstr>Презентация PowerPoint</vt:lpstr>
      <vt:lpstr>    </vt:lpstr>
      <vt:lpstr>III группа интрузий Вертикальный разрез м-ния Пильгуярви</vt:lpstr>
      <vt:lpstr>Презентация PowerPoint</vt:lpstr>
      <vt:lpstr>Презентация PowerPoint</vt:lpstr>
      <vt:lpstr>Состав хромшпинелидов в интрузивных (1, 2) и вулканических (3) породах ферропикритовой ВПА </vt:lpstr>
      <vt:lpstr>Распределение редких земель, нормированных к хондриту, в интрузивных породах Печенгского комплекса</vt:lpstr>
      <vt:lpstr>Распределение редких земель, нормированных к хондриту,   в дайковых породах Няссюкского комплекса</vt:lpstr>
      <vt:lpstr>Распределение редких земель, нормированных к хондриту.  в ферропикритах из лавовых потоков, силлов и туфов </vt:lpstr>
      <vt:lpstr>Эволюция распределения редких земель, нормированных к хондриту, в ферропикритах и толеитовых базальтах из ждановской (“продуктивной“) свиты и перекрывающей ее матертской свиты</vt:lpstr>
      <vt:lpstr>Распределение ЭПГ в серп. верлитах (a), сульфидных рудах (b)  и ферропикритах (c) </vt:lpstr>
      <vt:lpstr>Состав первичных магм</vt:lpstr>
      <vt:lpstr> Изотопия S   в габбро-верлитах, ферропикритах,  осадочных породах  и рудах Печенгского рудного поля </vt:lpstr>
      <vt:lpstr>Эволюция первичного отношения Nd относительно возраста   в магматических породах восточной части Фенноскандинавского  щита</vt:lpstr>
      <vt:lpstr>Эволюция первичного отношения γOs относительно возраста в магматических породах восточной части Фенноскандинавского щита 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Алена Лошакова</dc:creator>
  <cp:lastModifiedBy>Алена Лошакова</cp:lastModifiedBy>
  <cp:revision>1</cp:revision>
  <dcterms:created xsi:type="dcterms:W3CDTF">2023-04-24T12:58:09Z</dcterms:created>
  <dcterms:modified xsi:type="dcterms:W3CDTF">2023-04-24T12:58:09Z</dcterms:modified>
</cp:coreProperties>
</file>