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61220C-FF45-CEEC-0323-767677FEC47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17560889-F594-57D8-85D9-CC3856B6BBCF}"/>
              </a:ext>
            </a:extLst>
          </p:cNvPr>
          <p:cNvSpPr>
            <a:spLocks noGrp="1"/>
          </p:cNvSpPr>
          <p:nvPr>
            <p:ph type="dt" sz="half" idx="10"/>
          </p:nvPr>
        </p:nvSpPr>
        <p:spPr/>
        <p:txBody>
          <a:bodyPr/>
          <a:lstStyle/>
          <a:p>
            <a:fld id="{DE642A33-DAAC-4B44-9572-90F083809673}" type="datetimeFigureOut">
              <a:rPr lang="ru-RU" smtClean="0"/>
              <a:t>24.04.2023</a:t>
            </a:fld>
            <a:endParaRPr lang="ru-RU"/>
          </a:p>
        </p:txBody>
      </p:sp>
      <p:sp>
        <p:nvSpPr>
          <p:cNvPr id="4" name="Нижний колонтитул 3">
            <a:extLst>
              <a:ext uri="{FF2B5EF4-FFF2-40B4-BE49-F238E27FC236}">
                <a16:creationId xmlns:a16="http://schemas.microsoft.com/office/drawing/2014/main" id="{F7B743AA-D90A-C3F5-C4F1-BFE749463E75}"/>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88E7F223-8089-D40C-6DDB-E9410E4DFBB6}"/>
              </a:ext>
            </a:extLst>
          </p:cNvPr>
          <p:cNvSpPr>
            <a:spLocks noGrp="1"/>
          </p:cNvSpPr>
          <p:nvPr>
            <p:ph type="sldNum" sz="quarter" idx="12"/>
          </p:nvPr>
        </p:nvSpPr>
        <p:spPr/>
        <p:txBody>
          <a:bodyPr/>
          <a:lstStyle/>
          <a:p>
            <a:fld id="{81DD9BAD-71E7-4C70-8FA2-3945C3E9E520}" type="slidenum">
              <a:rPr lang="ru-RU" smtClean="0"/>
              <a:t>‹#›</a:t>
            </a:fld>
            <a:endParaRPr lang="ru-RU"/>
          </a:p>
        </p:txBody>
      </p:sp>
    </p:spTree>
    <p:extLst>
      <p:ext uri="{BB962C8B-B14F-4D97-AF65-F5344CB8AC3E}">
        <p14:creationId xmlns:p14="http://schemas.microsoft.com/office/powerpoint/2010/main" val="81633055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101BEC-F6F9-0DF5-BA72-3DD07F3E89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961C3B05-CC72-7DBF-C36C-2AF9BE39A6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EC55CC4-E1C1-D519-9E45-2224ECECFA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42A33-DAAC-4B44-9572-90F083809673}" type="datetimeFigureOut">
              <a:rPr lang="ru-RU" smtClean="0"/>
              <a:t>24.04.2023</a:t>
            </a:fld>
            <a:endParaRPr lang="ru-RU"/>
          </a:p>
        </p:txBody>
      </p:sp>
      <p:sp>
        <p:nvSpPr>
          <p:cNvPr id="5" name="Нижний колонтитул 4">
            <a:extLst>
              <a:ext uri="{FF2B5EF4-FFF2-40B4-BE49-F238E27FC236}">
                <a16:creationId xmlns:a16="http://schemas.microsoft.com/office/drawing/2014/main" id="{B595B032-0F4B-BCA5-17E4-AC4A6493CE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C751AC2E-7402-2C2D-EBD5-B0C0F99F5F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DD9BAD-71E7-4C70-8FA2-3945C3E9E520}" type="slidenum">
              <a:rPr lang="ru-RU" smtClean="0"/>
              <a:t>‹#›</a:t>
            </a:fld>
            <a:endParaRPr lang="ru-RU"/>
          </a:p>
        </p:txBody>
      </p:sp>
    </p:spTree>
    <p:extLst>
      <p:ext uri="{BB962C8B-B14F-4D97-AF65-F5344CB8AC3E}">
        <p14:creationId xmlns:p14="http://schemas.microsoft.com/office/powerpoint/2010/main" val="3886579002"/>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a:extLst>
              <a:ext uri="{FF2B5EF4-FFF2-40B4-BE49-F238E27FC236}">
                <a16:creationId xmlns:a16="http://schemas.microsoft.com/office/drawing/2014/main" id="{8AB309E0-3514-D06E-780F-72CCF2554F83}"/>
              </a:ext>
            </a:extLst>
          </p:cNvPr>
          <p:cNvSpPr>
            <a:spLocks noGrp="1"/>
          </p:cNvSpPr>
          <p:nvPr>
            <p:ph type="title"/>
          </p:nvPr>
        </p:nvSpPr>
        <p:spPr/>
        <p:txBody>
          <a:bodyPr/>
          <a:lstStyle/>
          <a:p>
            <a:r>
              <a:rPr lang="ru-RU" sz="4000" b="1">
                <a:solidFill>
                  <a:srgbClr val="000000"/>
                </a:solidFill>
                <a:effectLst/>
                <a:latin typeface="Calibri" panose="020F0502020204030204" pitchFamily="34" charset="0"/>
                <a:ea typeface="Times New Roman" panose="02020603050405020304" pitchFamily="18" charset="0"/>
              </a:rPr>
              <a:t>М.Н. Годлевский - основоположник теории магматического рудообразования в Норильском районе</a:t>
            </a:r>
            <a:endParaRPr lang="ru-RU" sz="4000" b="1" dirty="0"/>
          </a:p>
        </p:txBody>
      </p:sp>
      <p:pic>
        <p:nvPicPr>
          <p:cNvPr id="3" name="Рисунок 2">
            <a:extLst>
              <a:ext uri="{FF2B5EF4-FFF2-40B4-BE49-F238E27FC236}">
                <a16:creationId xmlns:a16="http://schemas.microsoft.com/office/drawing/2014/main" id="{EF69B97B-F17B-01E9-CD4A-49FE3F84A3A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82054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a:extLst>
              <a:ext uri="{FF2B5EF4-FFF2-40B4-BE49-F238E27FC236}">
                <a16:creationId xmlns:a16="http://schemas.microsoft.com/office/drawing/2014/main" id="{B53B6A76-64B7-6121-9687-3BBEA8FAC4CF}"/>
              </a:ext>
            </a:extLst>
          </p:cNvPr>
          <p:cNvSpPr>
            <a:spLocks noGrp="1"/>
          </p:cNvSpPr>
          <p:nvPr>
            <p:ph type="title"/>
          </p:nvPr>
        </p:nvSpPr>
        <p:spPr/>
        <p:txBody>
          <a:bodyPr/>
          <a:lstStyle/>
          <a:p>
            <a:endParaRPr lang="ru-RU"/>
          </a:p>
        </p:txBody>
      </p:sp>
      <p:pic>
        <p:nvPicPr>
          <p:cNvPr id="3" name="Рисунок 2">
            <a:extLst>
              <a:ext uri="{FF2B5EF4-FFF2-40B4-BE49-F238E27FC236}">
                <a16:creationId xmlns:a16="http://schemas.microsoft.com/office/drawing/2014/main" id="{0A2CA933-0A49-87AE-1902-E10B2B64AC6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19472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a:extLst>
              <a:ext uri="{FF2B5EF4-FFF2-40B4-BE49-F238E27FC236}">
                <a16:creationId xmlns:a16="http://schemas.microsoft.com/office/drawing/2014/main" id="{DAB4B7EA-6978-4E59-A125-B2BA63EF663E}"/>
              </a:ext>
            </a:extLst>
          </p:cNvPr>
          <p:cNvSpPr>
            <a:spLocks noGrp="1"/>
          </p:cNvSpPr>
          <p:nvPr>
            <p:ph type="title"/>
          </p:nvPr>
        </p:nvSpPr>
        <p:spPr/>
        <p:txBody>
          <a:bodyPr/>
          <a:lstStyle/>
          <a:p>
            <a:pPr algn="ctr"/>
            <a:r>
              <a:rPr lang="ru-RU" sz="3200" b="1"/>
              <a:t>3. Рудоносность</a:t>
            </a:r>
            <a:endParaRPr lang="ru-RU" sz="3200" b="1" dirty="0"/>
          </a:p>
        </p:txBody>
      </p:sp>
      <p:pic>
        <p:nvPicPr>
          <p:cNvPr id="3" name="Рисунок 2">
            <a:extLst>
              <a:ext uri="{FF2B5EF4-FFF2-40B4-BE49-F238E27FC236}">
                <a16:creationId xmlns:a16="http://schemas.microsoft.com/office/drawing/2014/main" id="{861FE90F-E57D-33C3-C19A-AC1B138F7C1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38804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a:extLst>
              <a:ext uri="{FF2B5EF4-FFF2-40B4-BE49-F238E27FC236}">
                <a16:creationId xmlns:a16="http://schemas.microsoft.com/office/drawing/2014/main" id="{1E525DAB-3169-6FF7-AA85-919627D50A9E}"/>
              </a:ext>
            </a:extLst>
          </p:cNvPr>
          <p:cNvSpPr>
            <a:spLocks noGrp="1"/>
          </p:cNvSpPr>
          <p:nvPr>
            <p:ph type="title"/>
          </p:nvPr>
        </p:nvSpPr>
        <p:spPr/>
        <p:txBody>
          <a:bodyPr/>
          <a:lstStyle/>
          <a:p>
            <a:pPr algn="ctr"/>
            <a:r>
              <a:rPr lang="ru-RU" sz="3200" b="1"/>
              <a:t>Жильные поля</a:t>
            </a:r>
            <a:endParaRPr lang="ru-RU" sz="3200" b="1" dirty="0"/>
          </a:p>
        </p:txBody>
      </p:sp>
      <p:pic>
        <p:nvPicPr>
          <p:cNvPr id="3" name="Рисунок 2">
            <a:extLst>
              <a:ext uri="{FF2B5EF4-FFF2-40B4-BE49-F238E27FC236}">
                <a16:creationId xmlns:a16="http://schemas.microsoft.com/office/drawing/2014/main" id="{71E97C01-ED43-B1BC-164D-4E1AB8EDE39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48766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a:extLst>
              <a:ext uri="{FF2B5EF4-FFF2-40B4-BE49-F238E27FC236}">
                <a16:creationId xmlns:a16="http://schemas.microsoft.com/office/drawing/2014/main" id="{3FF142BE-1791-949D-087C-45ED962E5AF8}"/>
              </a:ext>
            </a:extLst>
          </p:cNvPr>
          <p:cNvSpPr>
            <a:spLocks noGrp="1"/>
          </p:cNvSpPr>
          <p:nvPr>
            <p:ph type="title"/>
          </p:nvPr>
        </p:nvSpPr>
        <p:spPr/>
        <p:txBody>
          <a:bodyPr/>
          <a:lstStyle/>
          <a:p>
            <a:pPr eaLnBrk="1" hangingPunct="1"/>
            <a:r>
              <a:rPr lang="ru-RU" altLang="ru-RU" sz="2000" b="1"/>
              <a:t>Распределение </a:t>
            </a:r>
            <a:r>
              <a:rPr lang="en-US" altLang="ru-RU" sz="2000" b="1"/>
              <a:t>  </a:t>
            </a:r>
            <a:r>
              <a:rPr lang="ru-RU" altLang="ru-RU" sz="2000" b="1"/>
              <a:t>элементов-примесей главных рудообразующих сульфидах Масловского месторождения</a:t>
            </a:r>
            <a:br>
              <a:rPr lang="ru-RU" altLang="ru-RU" sz="2000" b="1"/>
            </a:br>
            <a:r>
              <a:rPr lang="ru-RU" altLang="ru-RU" sz="2000" b="1"/>
              <a:t>(</a:t>
            </a:r>
            <a:r>
              <a:rPr lang="en-US" altLang="ru-RU" sz="2000" b="1"/>
              <a:t>LA-ICP-MS</a:t>
            </a:r>
            <a:r>
              <a:rPr lang="en-US" altLang="ru-RU" sz="2000"/>
              <a:t>)</a:t>
            </a:r>
            <a:br>
              <a:rPr lang="ru-RU" altLang="ru-RU" sz="2000"/>
            </a:br>
            <a:r>
              <a:rPr lang="ru-RU" altLang="ru-RU" sz="2000"/>
              <a:t>(</a:t>
            </a:r>
            <a:r>
              <a:rPr lang="en-US" altLang="ru-RU" sz="2000"/>
              <a:t>Krivolutskaya et al.,2012)</a:t>
            </a:r>
            <a:endParaRPr lang="ru-RU" altLang="ru-RU" sz="2000" dirty="0"/>
          </a:p>
        </p:txBody>
      </p:sp>
      <p:pic>
        <p:nvPicPr>
          <p:cNvPr id="3" name="Рисунок 2">
            <a:extLst>
              <a:ext uri="{FF2B5EF4-FFF2-40B4-BE49-F238E27FC236}">
                <a16:creationId xmlns:a16="http://schemas.microsoft.com/office/drawing/2014/main" id="{97A5D70B-2502-9E85-2B82-DA5EBED5734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902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a:extLst>
              <a:ext uri="{FF2B5EF4-FFF2-40B4-BE49-F238E27FC236}">
                <a16:creationId xmlns:a16="http://schemas.microsoft.com/office/drawing/2014/main" id="{DF3E3B88-8E67-B778-8BE0-ED53D351F140}"/>
              </a:ext>
            </a:extLst>
          </p:cNvPr>
          <p:cNvSpPr>
            <a:spLocks noGrp="1"/>
          </p:cNvSpPr>
          <p:nvPr>
            <p:ph type="title"/>
          </p:nvPr>
        </p:nvSpPr>
        <p:spPr/>
        <p:txBody>
          <a:bodyPr/>
          <a:lstStyle/>
          <a:p>
            <a:endParaRPr lang="ru-RU"/>
          </a:p>
        </p:txBody>
      </p:sp>
      <p:pic>
        <p:nvPicPr>
          <p:cNvPr id="3" name="Рисунок 2">
            <a:extLst>
              <a:ext uri="{FF2B5EF4-FFF2-40B4-BE49-F238E27FC236}">
                <a16:creationId xmlns:a16="http://schemas.microsoft.com/office/drawing/2014/main" id="{6FA3B6E9-F8C4-C09C-1131-A8BB54A0BF1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35187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a:extLst>
              <a:ext uri="{FF2B5EF4-FFF2-40B4-BE49-F238E27FC236}">
                <a16:creationId xmlns:a16="http://schemas.microsoft.com/office/drawing/2014/main" id="{470A2232-4766-40F4-C30C-0BF4994C32E7}"/>
              </a:ext>
            </a:extLst>
          </p:cNvPr>
          <p:cNvSpPr>
            <a:spLocks noGrp="1"/>
          </p:cNvSpPr>
          <p:nvPr>
            <p:ph type="title"/>
          </p:nvPr>
        </p:nvSpPr>
        <p:spPr/>
        <p:txBody>
          <a:bodyPr/>
          <a:lstStyle/>
          <a:p>
            <a:pPr algn="ctr"/>
            <a:r>
              <a:rPr lang="ru-RU" sz="3200" b="1"/>
              <a:t>М.Н. Годлевский</a:t>
            </a:r>
            <a:endParaRPr lang="ru-RU" sz="3200" b="1" dirty="0"/>
          </a:p>
        </p:txBody>
      </p:sp>
      <p:pic>
        <p:nvPicPr>
          <p:cNvPr id="3" name="Рисунок 2">
            <a:extLst>
              <a:ext uri="{FF2B5EF4-FFF2-40B4-BE49-F238E27FC236}">
                <a16:creationId xmlns:a16="http://schemas.microsoft.com/office/drawing/2014/main" id="{70EDE975-C843-F1B5-8A99-7EAF531263C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8739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a:extLst>
              <a:ext uri="{FF2B5EF4-FFF2-40B4-BE49-F238E27FC236}">
                <a16:creationId xmlns:a16="http://schemas.microsoft.com/office/drawing/2014/main" id="{29E405E8-42A5-C3FC-1598-61B3123B023F}"/>
              </a:ext>
            </a:extLst>
          </p:cNvPr>
          <p:cNvSpPr>
            <a:spLocks noGrp="1"/>
          </p:cNvSpPr>
          <p:nvPr>
            <p:ph type="title"/>
          </p:nvPr>
        </p:nvSpPr>
        <p:spPr/>
        <p:txBody>
          <a:bodyPr/>
          <a:lstStyle/>
          <a:p>
            <a:endParaRPr lang="ru-RU"/>
          </a:p>
        </p:txBody>
      </p:sp>
      <p:pic>
        <p:nvPicPr>
          <p:cNvPr id="3" name="Рисунок 2">
            <a:extLst>
              <a:ext uri="{FF2B5EF4-FFF2-40B4-BE49-F238E27FC236}">
                <a16:creationId xmlns:a16="http://schemas.microsoft.com/office/drawing/2014/main" id="{7345D58B-D8F4-9A82-7AC6-D7B3BDD4DBE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91352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a:extLst>
              <a:ext uri="{FF2B5EF4-FFF2-40B4-BE49-F238E27FC236}">
                <a16:creationId xmlns:a16="http://schemas.microsoft.com/office/drawing/2014/main" id="{2613612C-ED2E-9EDA-6193-E4A68CAB0162}"/>
              </a:ext>
            </a:extLst>
          </p:cNvPr>
          <p:cNvSpPr>
            <a:spLocks noGrp="1"/>
          </p:cNvSpPr>
          <p:nvPr>
            <p:ph type="title"/>
          </p:nvPr>
        </p:nvSpPr>
        <p:spPr/>
        <p:txBody>
          <a:bodyPr/>
          <a:lstStyle/>
          <a:p>
            <a:r>
              <a:rPr lang="ru-RU" sz="4000" b="1"/>
              <a:t>Предшественники</a:t>
            </a:r>
            <a:endParaRPr lang="ru-RU" sz="4000" b="1" dirty="0"/>
          </a:p>
        </p:txBody>
      </p:sp>
      <p:pic>
        <p:nvPicPr>
          <p:cNvPr id="3" name="Рисунок 2">
            <a:extLst>
              <a:ext uri="{FF2B5EF4-FFF2-40B4-BE49-F238E27FC236}">
                <a16:creationId xmlns:a16="http://schemas.microsoft.com/office/drawing/2014/main" id="{E00D8529-9EF7-1757-0D1F-3BF08706404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94955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a:extLst>
              <a:ext uri="{FF2B5EF4-FFF2-40B4-BE49-F238E27FC236}">
                <a16:creationId xmlns:a16="http://schemas.microsoft.com/office/drawing/2014/main" id="{2DC75B0B-C46C-C84F-5E1A-389E78FDA106}"/>
              </a:ext>
            </a:extLst>
          </p:cNvPr>
          <p:cNvSpPr>
            <a:spLocks noGrp="1"/>
          </p:cNvSpPr>
          <p:nvPr>
            <p:ph type="title"/>
          </p:nvPr>
        </p:nvSpPr>
        <p:spPr/>
        <p:txBody>
          <a:bodyPr/>
          <a:lstStyle/>
          <a:p>
            <a:pPr algn="l">
              <a:lnSpc>
                <a:spcPct val="100000"/>
              </a:lnSpc>
              <a:spcBef>
                <a:spcPts val="600"/>
              </a:spcBef>
            </a:pPr>
            <a:br>
              <a:rPr lang="ru-RU" sz="2800" b="1" i="1"/>
            </a:br>
            <a:br>
              <a:rPr lang="ru-RU" sz="2800" b="1" i="1"/>
            </a:br>
            <a:r>
              <a:rPr lang="ru-RU" sz="2400" b="1" i="1"/>
              <a:t>Годлевский М. Н.</a:t>
            </a:r>
            <a:r>
              <a:rPr lang="ru-RU" sz="2400" b="1"/>
              <a:t> Траппы и рудоносные интрузии Норильского района. Госгеолтехиздат, М. 1959. 69 стр.</a:t>
            </a:r>
            <a:br>
              <a:rPr lang="ru-RU" sz="2400" b="1"/>
            </a:br>
            <a:br>
              <a:rPr lang="ru-RU" sz="2400" b="1"/>
            </a:br>
            <a:r>
              <a:rPr lang="ru-RU" sz="2400" b="1" i="1"/>
              <a:t>Годлевский М. Н.</a:t>
            </a:r>
            <a:r>
              <a:rPr lang="ru-RU" sz="2400" b="1"/>
              <a:t> Медно-никелевые месторождения мира и проблемы их генезиса (1963)</a:t>
            </a:r>
            <a:br>
              <a:rPr lang="ru-RU" sz="2400" b="1"/>
            </a:br>
            <a:br>
              <a:rPr lang="ru-RU" sz="2400" b="1"/>
            </a:br>
            <a:r>
              <a:rPr lang="ru-RU" sz="2400" b="1" i="1"/>
              <a:t>Годлевский М. Н.</a:t>
            </a:r>
            <a:r>
              <a:rPr lang="ru-RU" sz="2400" b="1"/>
              <a:t> Магматогенные месторождения // Генезис эндогенных рудных месторождений (1968)</a:t>
            </a:r>
            <a:br>
              <a:rPr lang="ru-RU" sz="2400" b="1"/>
            </a:br>
            <a:br>
              <a:rPr lang="ru-RU" sz="2400" b="1"/>
            </a:br>
            <a:r>
              <a:rPr lang="ru-RU" sz="2400" b="1" i="1"/>
              <a:t>Годлевский М. Н.</a:t>
            </a:r>
            <a:r>
              <a:rPr lang="ru-RU" sz="2400" b="1"/>
              <a:t> ЦНИГРИ и развитие минерально-сырьевой базы СССР (1984)</a:t>
            </a:r>
            <a:br>
              <a:rPr lang="ru-RU" sz="2400" b="1"/>
            </a:br>
            <a:br>
              <a:rPr lang="ru-RU" sz="2400" b="1"/>
            </a:br>
            <a:r>
              <a:rPr lang="en-US" sz="2400" b="1" i="1"/>
              <a:t>Godlevsky M. N., Likhachev A. P.</a:t>
            </a:r>
            <a:r>
              <a:rPr lang="en-US" sz="2400" b="1"/>
              <a:t> Types and Distinctive Features of Ore-Bearing Formations of Copper-Nickel Deposits // Geology and Metallogeny of Copper Deposits. Berlin: Springer-Verlag, 1986. P. 124—134.</a:t>
            </a:r>
            <a:br>
              <a:rPr lang="en-US" sz="2400" b="1"/>
            </a:br>
            <a:endParaRPr lang="ru-RU" sz="2400" b="1" dirty="0"/>
          </a:p>
        </p:txBody>
      </p:sp>
      <p:pic>
        <p:nvPicPr>
          <p:cNvPr id="3" name="Рисунок 2">
            <a:extLst>
              <a:ext uri="{FF2B5EF4-FFF2-40B4-BE49-F238E27FC236}">
                <a16:creationId xmlns:a16="http://schemas.microsoft.com/office/drawing/2014/main" id="{332C6087-CCBA-0318-6C2F-ABB38AB8839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20428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a:extLst>
              <a:ext uri="{FF2B5EF4-FFF2-40B4-BE49-F238E27FC236}">
                <a16:creationId xmlns:a16="http://schemas.microsoft.com/office/drawing/2014/main" id="{A739A108-EAE9-6462-975D-7391C74E0864}"/>
              </a:ext>
            </a:extLst>
          </p:cNvPr>
          <p:cNvSpPr>
            <a:spLocks noGrp="1"/>
          </p:cNvSpPr>
          <p:nvPr>
            <p:ph type="title"/>
          </p:nvPr>
        </p:nvSpPr>
        <p:spPr/>
        <p:txBody>
          <a:bodyPr/>
          <a:lstStyle/>
          <a:p>
            <a:pPr algn="ctr"/>
            <a:r>
              <a:rPr lang="ru-RU"/>
              <a:t> </a:t>
            </a:r>
            <a:r>
              <a:rPr lang="ru-RU" sz="3600" b="1"/>
              <a:t>Высказывания М.Н. о своих публикациях</a:t>
            </a:r>
            <a:endParaRPr lang="ru-RU" sz="3600" b="1" dirty="0"/>
          </a:p>
        </p:txBody>
      </p:sp>
      <p:pic>
        <p:nvPicPr>
          <p:cNvPr id="3" name="Рисунок 2">
            <a:extLst>
              <a:ext uri="{FF2B5EF4-FFF2-40B4-BE49-F238E27FC236}">
                <a16:creationId xmlns:a16="http://schemas.microsoft.com/office/drawing/2014/main" id="{1304DDD2-3A95-44C6-A03F-2C624906643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25300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a:extLst>
              <a:ext uri="{FF2B5EF4-FFF2-40B4-BE49-F238E27FC236}">
                <a16:creationId xmlns:a16="http://schemas.microsoft.com/office/drawing/2014/main" id="{E32D676B-5287-81E2-7833-7CFD85225105}"/>
              </a:ext>
            </a:extLst>
          </p:cNvPr>
          <p:cNvSpPr>
            <a:spLocks noGrp="1"/>
          </p:cNvSpPr>
          <p:nvPr>
            <p:ph type="title"/>
          </p:nvPr>
        </p:nvSpPr>
        <p:spPr/>
        <p:txBody>
          <a:bodyPr/>
          <a:lstStyle/>
          <a:p>
            <a:br>
              <a:rPr lang="ru-RU" sz="1800">
                <a:effectLst/>
                <a:latin typeface="Times New Roman" panose="02020603050405020304" pitchFamily="18" charset="0"/>
                <a:ea typeface="Calibri" panose="020F0502020204030204" pitchFamily="34" charset="0"/>
              </a:rPr>
            </a:br>
            <a:br>
              <a:rPr lang="ru-RU" sz="1800">
                <a:effectLst/>
                <a:latin typeface="Times New Roman" panose="02020603050405020304" pitchFamily="18" charset="0"/>
                <a:ea typeface="Calibri" panose="020F0502020204030204" pitchFamily="34" charset="0"/>
              </a:rPr>
            </a:br>
            <a:br>
              <a:rPr lang="ru-RU" sz="1800">
                <a:effectLst/>
                <a:latin typeface="Times New Roman" panose="02020603050405020304" pitchFamily="18" charset="0"/>
                <a:ea typeface="Calibri" panose="020F0502020204030204" pitchFamily="34" charset="0"/>
              </a:rPr>
            </a:br>
            <a:r>
              <a:rPr lang="ru-RU" sz="2200">
                <a:effectLst/>
                <a:latin typeface="Times New Roman" panose="02020603050405020304" pitchFamily="18" charset="0"/>
                <a:ea typeface="Calibri" panose="020F0502020204030204" pitchFamily="34" charset="0"/>
              </a:rPr>
              <a:t>«Так как вся работа (первая часть) представляет собой совершенно законченное целое (петрография севера Сибирской платформы, включая дифференцированные интрузии), то её собственно можно были бы защищать одну как докторскую. Но такая перемена фронта меня не устраивает. Я все же в основном рудник и центр тяжести у меня в руде... Руду я не хочу оставлять за бортом, тем более что основные теоретические построения как раз относятся к рудам. Но теорию нельзя давать без описания месторождения, без минералогии и геохимии…». </a:t>
            </a:r>
            <a:br>
              <a:rPr lang="ru-RU" sz="2200">
                <a:effectLst/>
                <a:latin typeface="Times New Roman" panose="02020603050405020304" pitchFamily="18" charset="0"/>
                <a:ea typeface="Calibri" panose="020F0502020204030204" pitchFamily="34" charset="0"/>
              </a:rPr>
            </a:br>
            <a:br>
              <a:rPr lang="ru-RU" sz="1800">
                <a:effectLst/>
                <a:latin typeface="Times New Roman" panose="02020603050405020304" pitchFamily="18" charset="0"/>
                <a:ea typeface="Calibri" panose="020F0502020204030204" pitchFamily="34" charset="0"/>
              </a:rPr>
            </a:br>
            <a:endParaRPr lang="ru-RU" dirty="0"/>
          </a:p>
        </p:txBody>
      </p:sp>
      <p:pic>
        <p:nvPicPr>
          <p:cNvPr id="3" name="Рисунок 2">
            <a:extLst>
              <a:ext uri="{FF2B5EF4-FFF2-40B4-BE49-F238E27FC236}">
                <a16:creationId xmlns:a16="http://schemas.microsoft.com/office/drawing/2014/main" id="{3C6AF15C-60B5-871C-06E3-C250F3D8BC8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16348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a:extLst>
              <a:ext uri="{FF2B5EF4-FFF2-40B4-BE49-F238E27FC236}">
                <a16:creationId xmlns:a16="http://schemas.microsoft.com/office/drawing/2014/main" id="{EE34DE9B-4536-2D66-19BB-83FBF6812D63}"/>
              </a:ext>
            </a:extLst>
          </p:cNvPr>
          <p:cNvSpPr>
            <a:spLocks noGrp="1"/>
          </p:cNvSpPr>
          <p:nvPr>
            <p:ph type="title"/>
          </p:nvPr>
        </p:nvSpPr>
        <p:spPr/>
        <p:txBody>
          <a:bodyPr/>
          <a:lstStyle/>
          <a:p>
            <a:pPr marL="457200" indent="-457200" algn="l">
              <a:buAutoNum type="arabicPeriod"/>
            </a:pPr>
            <a:r>
              <a:rPr lang="ru-RU" sz="3600">
                <a:latin typeface="Arial" panose="020B0604020202020204" pitchFamily="34" charset="0"/>
                <a:cs typeface="Arial" panose="020B0604020202020204" pitchFamily="34" charset="0"/>
              </a:rPr>
              <a:t>Региональная геология.</a:t>
            </a:r>
            <a:br>
              <a:rPr lang="ru-RU" sz="3600">
                <a:latin typeface="Arial" panose="020B0604020202020204" pitchFamily="34" charset="0"/>
                <a:cs typeface="Arial" panose="020B0604020202020204" pitchFamily="34" charset="0"/>
              </a:rPr>
            </a:br>
            <a:endParaRPr lang="ru-RU" sz="3600">
              <a:latin typeface="Arial" panose="020B0604020202020204" pitchFamily="34" charset="0"/>
              <a:cs typeface="Arial" panose="020B0604020202020204" pitchFamily="34" charset="0"/>
            </a:endParaRPr>
          </a:p>
          <a:p>
            <a:pPr marL="457200" indent="-457200" algn="l">
              <a:buAutoNum type="arabicPeriod"/>
            </a:pPr>
            <a:r>
              <a:rPr lang="ru-RU" sz="3600">
                <a:latin typeface="Arial" panose="020B0604020202020204" pitchFamily="34" charset="0"/>
                <a:cs typeface="Arial" panose="020B0604020202020204" pitchFamily="34" charset="0"/>
              </a:rPr>
              <a:t>Петрология рудоносных интрузивов.</a:t>
            </a:r>
            <a:br>
              <a:rPr lang="ru-RU" sz="3600">
                <a:latin typeface="Arial" panose="020B0604020202020204" pitchFamily="34" charset="0"/>
                <a:cs typeface="Arial" panose="020B0604020202020204" pitchFamily="34" charset="0"/>
              </a:rPr>
            </a:br>
            <a:endParaRPr lang="ru-RU" sz="3600">
              <a:latin typeface="Arial" panose="020B0604020202020204" pitchFamily="34" charset="0"/>
              <a:cs typeface="Arial" panose="020B0604020202020204" pitchFamily="34" charset="0"/>
            </a:endParaRPr>
          </a:p>
          <a:p>
            <a:pPr marL="457200" indent="-457200" algn="l">
              <a:buAutoNum type="arabicPeriod"/>
            </a:pPr>
            <a:r>
              <a:rPr lang="ru-RU" sz="3600">
                <a:latin typeface="Arial" panose="020B0604020202020204" pitchFamily="34" charset="0"/>
                <a:cs typeface="Arial" panose="020B0604020202020204" pitchFamily="34" charset="0"/>
              </a:rPr>
              <a:t>Рудоносность. </a:t>
            </a:r>
            <a:endParaRPr lang="ru-RU" sz="3600" dirty="0">
              <a:latin typeface="Arial" panose="020B0604020202020204" pitchFamily="34" charset="0"/>
              <a:cs typeface="Arial" panose="020B0604020202020204" pitchFamily="34" charset="0"/>
            </a:endParaRPr>
          </a:p>
        </p:txBody>
      </p:sp>
      <p:pic>
        <p:nvPicPr>
          <p:cNvPr id="3" name="Рисунок 2">
            <a:extLst>
              <a:ext uri="{FF2B5EF4-FFF2-40B4-BE49-F238E27FC236}">
                <a16:creationId xmlns:a16="http://schemas.microsoft.com/office/drawing/2014/main" id="{7C97CA95-F1F8-52B6-6BFE-695BC383F4E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30827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a:extLst>
              <a:ext uri="{FF2B5EF4-FFF2-40B4-BE49-F238E27FC236}">
                <a16:creationId xmlns:a16="http://schemas.microsoft.com/office/drawing/2014/main" id="{FDBEF172-D368-5A8A-0F3F-F50E596066CE}"/>
              </a:ext>
            </a:extLst>
          </p:cNvPr>
          <p:cNvSpPr>
            <a:spLocks noGrp="1"/>
          </p:cNvSpPr>
          <p:nvPr>
            <p:ph type="title"/>
          </p:nvPr>
        </p:nvSpPr>
        <p:spPr/>
        <p:txBody>
          <a:bodyPr/>
          <a:lstStyle/>
          <a:p>
            <a:r>
              <a:rPr lang="ru-RU" sz="3200" b="1"/>
              <a:t>1. Региональная геология</a:t>
            </a:r>
            <a:endParaRPr lang="ru-RU" sz="3200" b="1" dirty="0"/>
          </a:p>
        </p:txBody>
      </p:sp>
      <p:pic>
        <p:nvPicPr>
          <p:cNvPr id="3" name="Рисунок 2">
            <a:extLst>
              <a:ext uri="{FF2B5EF4-FFF2-40B4-BE49-F238E27FC236}">
                <a16:creationId xmlns:a16="http://schemas.microsoft.com/office/drawing/2014/main" id="{D2F3AB39-119D-AFB1-ED82-CAEDF2C13B7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67462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a:extLst>
              <a:ext uri="{FF2B5EF4-FFF2-40B4-BE49-F238E27FC236}">
                <a16:creationId xmlns:a16="http://schemas.microsoft.com/office/drawing/2014/main" id="{5AB46ECD-ECA5-6302-CBA2-D7F15AD8868F}"/>
              </a:ext>
            </a:extLst>
          </p:cNvPr>
          <p:cNvSpPr>
            <a:spLocks noGrp="1"/>
          </p:cNvSpPr>
          <p:nvPr>
            <p:ph type="title"/>
          </p:nvPr>
        </p:nvSpPr>
        <p:spPr/>
        <p:txBody>
          <a:bodyPr/>
          <a:lstStyle/>
          <a:p>
            <a:pPr algn="ctr"/>
            <a:r>
              <a:rPr lang="ru-RU" sz="2800" b="1">
                <a:latin typeface="Arial" panose="020B0604020202020204" pitchFamily="34" charset="0"/>
                <a:cs typeface="Arial" panose="020B0604020202020204" pitchFamily="34" charset="0"/>
              </a:rPr>
              <a:t>Норильские месторождения</a:t>
            </a:r>
            <a:endParaRPr lang="en-US" sz="2800" b="1" dirty="0">
              <a:latin typeface="Arial" panose="020B0604020202020204" pitchFamily="34" charset="0"/>
              <a:cs typeface="Arial" panose="020B0604020202020204" pitchFamily="34" charset="0"/>
            </a:endParaRPr>
          </a:p>
        </p:txBody>
      </p:sp>
      <p:pic>
        <p:nvPicPr>
          <p:cNvPr id="3" name="Рисунок 2">
            <a:extLst>
              <a:ext uri="{FF2B5EF4-FFF2-40B4-BE49-F238E27FC236}">
                <a16:creationId xmlns:a16="http://schemas.microsoft.com/office/drawing/2014/main" id="{E245936E-C662-8E27-CF88-3945270D756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1508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a:extLst>
              <a:ext uri="{FF2B5EF4-FFF2-40B4-BE49-F238E27FC236}">
                <a16:creationId xmlns:a16="http://schemas.microsoft.com/office/drawing/2014/main" id="{1ED997D5-C421-C39F-3549-3C7B6CB3BDBD}"/>
              </a:ext>
            </a:extLst>
          </p:cNvPr>
          <p:cNvSpPr>
            <a:spLocks noGrp="1"/>
          </p:cNvSpPr>
          <p:nvPr>
            <p:ph type="title"/>
          </p:nvPr>
        </p:nvSpPr>
        <p:spPr/>
        <p:txBody>
          <a:bodyPr/>
          <a:lstStyle/>
          <a:p>
            <a:r>
              <a:rPr lang="ru-RU" sz="3200" b="1"/>
              <a:t>2. Петрология интрузивов (Норильск 1, Зуб-Маркшейдерский, Черногорский</a:t>
            </a:r>
            <a:r>
              <a:rPr lang="ru-RU" sz="3200"/>
              <a:t>)</a:t>
            </a:r>
            <a:endParaRPr lang="ru-RU" sz="3200" dirty="0"/>
          </a:p>
        </p:txBody>
      </p:sp>
      <p:pic>
        <p:nvPicPr>
          <p:cNvPr id="3" name="Рисунок 2">
            <a:extLst>
              <a:ext uri="{FF2B5EF4-FFF2-40B4-BE49-F238E27FC236}">
                <a16:creationId xmlns:a16="http://schemas.microsoft.com/office/drawing/2014/main" id="{3F4EE4ED-4287-1D87-A623-472E6F5D4A3D}"/>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0446817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290</Words>
  <Application>Microsoft Office PowerPoint</Application>
  <PresentationFormat>Широкоэкранный</PresentationFormat>
  <Paragraphs>15</Paragraphs>
  <Slides>16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Arial</vt:lpstr>
      <vt:lpstr>Calibri</vt:lpstr>
      <vt:lpstr>Calibri Light</vt:lpstr>
      <vt:lpstr>Times New Roman</vt:lpstr>
      <vt:lpstr>Тема Office</vt:lpstr>
      <vt:lpstr>М.Н. Годлевский - основоположник теории магматического рудообразования в Норильском районе</vt:lpstr>
      <vt:lpstr>Предшественники</vt:lpstr>
      <vt:lpstr>  Годлевский М. Н. Траппы и рудоносные интрузии Норильского района. Госгеолтехиздат, М. 1959. 69 стр.  Годлевский М. Н. Медно-никелевые месторождения мира и проблемы их генезиса (1963)  Годлевский М. Н. Магматогенные месторождения // Генезис эндогенных рудных месторождений (1968)  Годлевский М. Н. ЦНИГРИ и развитие минерально-сырьевой базы СССР (1984)  Godlevsky M. N., Likhachev A. P. Types and Distinctive Features of Ore-Bearing Formations of Copper-Nickel Deposits // Geology and Metallogeny of Copper Deposits. Berlin: Springer-Verlag, 1986. P. 124—134. </vt:lpstr>
      <vt:lpstr> Высказывания М.Н. о своих публикациях</vt:lpstr>
      <vt:lpstr>   «Так как вся работа (первая часть) представляет собой совершенно законченное целое (петрография севера Сибирской платформы, включая дифференцированные интрузии), то её собственно можно были бы защищать одну как докторскую. Но такая перемена фронта меня не устраивает. Я все же в основном рудник и центр тяжести у меня в руде... Руду я не хочу оставлять за бортом, тем более что основные теоретические построения как раз относятся к рудам. Но теорию нельзя давать без описания месторождения, без минералогии и геохимии…».   </vt:lpstr>
      <vt:lpstr>Региональная геология.  Петрология рудоносных интрузивов.  Рудоносность. </vt:lpstr>
      <vt:lpstr>1. Региональная геология</vt:lpstr>
      <vt:lpstr>Норильские месторождения</vt:lpstr>
      <vt:lpstr>2. Петрология интрузивов (Норильск 1, Зуб-Маркшейдерский, Черногорский)</vt:lpstr>
      <vt:lpstr>Презентация PowerPoint</vt:lpstr>
      <vt:lpstr>3. Рудоносность</vt:lpstr>
      <vt:lpstr>Жильные поля</vt:lpstr>
      <vt:lpstr>Распределение   элементов-примесей главных рудообразующих сульфидах Масловского месторождения (LA-ICP-MS) (Krivolutskaya et al.,2012)</vt:lpstr>
      <vt:lpstr>Презентация PowerPoint</vt:lpstr>
      <vt:lpstr>М.Н. Годлевский</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М.Н. Годлевский - основоположник теории магматического рудообразования в Норильском районе</dc:title>
  <dc:creator>Алена Лошакова</dc:creator>
  <cp:lastModifiedBy>Алена Лошакова</cp:lastModifiedBy>
  <cp:revision>1</cp:revision>
  <dcterms:created xsi:type="dcterms:W3CDTF">2023-04-24T12:40:13Z</dcterms:created>
  <dcterms:modified xsi:type="dcterms:W3CDTF">2023-04-24T12:40:13Z</dcterms:modified>
</cp:coreProperties>
</file>